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Lst>
  <p:notesMasterIdLst>
    <p:notesMasterId r:id="rId11"/>
  </p:notesMasterIdLst>
  <p:sldSz cx="14630400" cy="8229600"/>
  <p:notesSz cx="8229600" cy="14630400"/>
  <p:embeddedFontLst>
    <p:embeddedFont>
      <p:font typeface="PT Serif"/>
      <p:regular r:id="rId16"/>
    </p:embeddedFont>
    <p:embeddedFont>
      <p:font typeface="PT Serif"/>
      <p:regular r:id="rId17"/>
    </p:embeddedFont>
    <p:embeddedFont>
      <p:font typeface="PT Serif"/>
      <p:regular r:id="rId18"/>
    </p:embeddedFont>
    <p:embeddedFont>
      <p:font typeface="PT Serif"/>
      <p:regular r:id="rId19"/>
    </p:embeddedFont>
    <p:embeddedFont>
      <p:font typeface="DM Sans"/>
      <p:regular r:id="rId20"/>
    </p:embeddedFont>
    <p:embeddedFont>
      <p:font typeface="DM Sans"/>
      <p:regular r:id="rId21"/>
    </p:embeddedFont>
    <p:embeddedFont>
      <p:font typeface="DM Sans"/>
      <p:regular r:id="rId22"/>
    </p:embeddedFont>
    <p:embeddedFont>
      <p:font typeface="DM Sans"/>
      <p:regular r:id="rId23"/>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notesMaster" Target="notesMasters/notesMaster1.xml"/><Relationship Id="rId12" Type="http://schemas.openxmlformats.org/officeDocument/2006/relationships/presProps" Target="presProps.xml"/><Relationship Id="rId13" Type="http://schemas.openxmlformats.org/officeDocument/2006/relationships/viewProps" Target="viewProps.xml"/><Relationship Id="rId14" Type="http://schemas.openxmlformats.org/officeDocument/2006/relationships/theme" Target="theme/theme1.xml"/><Relationship Id="rId15" Type="http://schemas.openxmlformats.org/officeDocument/2006/relationships/tableStyles" Target="tableStyles.xml"/><Relationship Id="rId16" Type="http://schemas.openxmlformats.org/officeDocument/2006/relationships/font" Target="fonts/font1.fntdata"/><Relationship Id="rId17" Type="http://schemas.openxmlformats.org/officeDocument/2006/relationships/font" Target="fonts/font2.fntdata"/><Relationship Id="rId18" Type="http://schemas.openxmlformats.org/officeDocument/2006/relationships/font" Target="fonts/font3.fntdata"/><Relationship Id="rId19" Type="http://schemas.openxmlformats.org/officeDocument/2006/relationships/font" Target="fonts/font4.fntdata"/><Relationship Id="rId20" Type="http://schemas.openxmlformats.org/officeDocument/2006/relationships/font" Target="fonts/font5.fntdata"/><Relationship Id="rId21" Type="http://schemas.openxmlformats.org/officeDocument/2006/relationships/font" Target="fonts/font6.fntdata"/><Relationship Id="rId22" Type="http://schemas.openxmlformats.org/officeDocument/2006/relationships/font" Target="fonts/font7.fntdata"/><Relationship Id="rId23" Type="http://schemas.openxmlformats.org/officeDocument/2006/relationships/font" Target="fonts/font8.fntdata"/></Relationships>
</file>

<file path=ppt/media/>
</file>

<file path=ppt/media/image-1-1.png>
</file>

<file path=ppt/media/image-1002-1.png>
</file>

<file path=ppt/media/image-1003-1.png>
</file>

<file path=ppt/media/image-1004-1.png>
</file>

<file path=ppt/media/image-1005-1.png>
</file>

<file path=ppt/media/image-1006-1.png>
</file>

<file path=ppt/media/image-1007-1.png>
</file>

<file path=ppt/media/image-1008-1.png>
</file>

<file path=ppt/media/image-1009-1.png>
</file>

<file path=ppt/media/image-1010-1.png>
</file>

<file path=ppt/media/image-2-1.png>
</file>

<file path=ppt/media/image-3-1.png>
</file>

<file path=ppt/media/image-4-1.png>
</file>

<file path=ppt/media/image-4-2.png>
</file>

<file path=ppt/media/image-5-1.png>
</file>

<file path=ppt/media/image-6-1.png>
</file>

<file path=ppt/media/image-6-2.png>
</file>

<file path=ppt/media/image-6-3.png>
</file>

<file path=ppt/media/image-6-4.png>
</file>

<file path=ppt/media/image-8-1.png>
</file>

<file path=ppt/media/image-9-1.png>
</file>

<file path=ppt/media/image-9-2.png>
</file>

<file path=ppt/media/image-9-3.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10-1.png"/><Relationship Id="rId3"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2-1.png"/><Relationship Id="rId3"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3-1.png"/><Relationship Id="rId3"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4-1.png"/><Relationship Id="rId3"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5-1.png"/><Relationship Id="rId3"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6-1.png"/><Relationship Id="rId3"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7-1.png"/><Relationship Id="rId3"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8-1.png"/><Relationship Id="rId3"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hyperlink" Target="https://gamma.app/?utm_source=made-with-gamma" TargetMode="External"/><Relationship Id="rId1" Type="http://schemas.openxmlformats.org/officeDocument/2006/relationships/image" Target="../media/image-1009-1.png"/><Relationship Id="rId3"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AFAFA"/>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tooltip=""/>
          </p:cNvPr>
          <p:cNvPicPr>
            <a:picLocks noChangeAspect="1"/>
          </p:cNvPicPr>
          <p:nvPr/>
        </p:nvPicPr>
        <p:blipFill>
          <a:blip r:embed="rId1"/>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xml"/><Relationship Id="rId3"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slideLayout" Target="../slideLayouts/slideLayout3.xml"/><Relationship Id="rId3"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image" Target="../media/image-3-1.png"/><Relationship Id="rId2" Type="http://schemas.openxmlformats.org/officeDocument/2006/relationships/slideLayout" Target="../slideLayouts/slideLayout4.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slideLayout" Target="../slideLayouts/slideLayout5.xml"/><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slideLayout" Target="../slideLayouts/slideLayout7.xml"/><Relationship Id="rId6"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image" Target="../media/image-9-2.png"/><Relationship Id="rId3" Type="http://schemas.openxmlformats.org/officeDocument/2006/relationships/image" Target="../media/image-9-3.png"/><Relationship Id="rId4" Type="http://schemas.openxmlformats.org/officeDocument/2006/relationships/slideLayout" Target="../slideLayouts/slideLayout10.xml"/><Relationship Id="rId5"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2835235"/>
          </a:xfrm>
          <a:prstGeom prst="rect">
            <a:avLst/>
          </a:prstGeom>
        </p:spPr>
      </p:pic>
      <p:sp>
        <p:nvSpPr>
          <p:cNvPr id="3" name="Text 0"/>
          <p:cNvSpPr/>
          <p:nvPr/>
        </p:nvSpPr>
        <p:spPr>
          <a:xfrm>
            <a:off x="793790" y="4627245"/>
            <a:ext cx="12114609" cy="744260"/>
          </a:xfrm>
          <a:prstGeom prst="rect">
            <a:avLst/>
          </a:prstGeom>
          <a:noFill/>
          <a:ln/>
        </p:spPr>
        <p:txBody>
          <a:bodyPr wrap="none" lIns="0" tIns="0" rIns="0" bIns="0" rtlCol="0" anchor="t"/>
          <a:lstStyle/>
          <a:p>
            <a:pPr indent="0" marL="0">
              <a:lnSpc>
                <a:spcPts val="5850"/>
              </a:lnSpc>
              <a:buNone/>
            </a:pPr>
            <a:r>
              <a:rPr lang="en-US" sz="4650" dirty="0">
                <a:solidFill>
                  <a:srgbClr val="020202"/>
                </a:solidFill>
                <a:latin typeface="PT Serif" pitchFamily="34" charset="0"/>
                <a:ea typeface="PT Serif" pitchFamily="34" charset="-122"/>
                <a:cs typeface="PT Serif" pitchFamily="34" charset="-120"/>
              </a:rPr>
              <a:t>Unleashing the Power of Data with Databricks</a:t>
            </a:r>
            <a:endParaRPr lang="en-US" sz="4650" dirty="0"/>
          </a:p>
        </p:txBody>
      </p:sp>
      <p:sp>
        <p:nvSpPr>
          <p:cNvPr id="4" name="Text 1"/>
          <p:cNvSpPr/>
          <p:nvPr/>
        </p:nvSpPr>
        <p:spPr>
          <a:xfrm>
            <a:off x="793790" y="5711666"/>
            <a:ext cx="13042821" cy="725805"/>
          </a:xfrm>
          <a:prstGeom prst="rect">
            <a:avLst/>
          </a:prstGeom>
          <a:noFill/>
          <a:ln/>
        </p:spPr>
        <p:txBody>
          <a:bodyPr wrap="square" lIns="0" tIns="0" rIns="0" bIns="0" rtlCol="0" anchor="t"/>
          <a:lstStyle/>
          <a:p>
            <a:pPr indent="0" marL="0">
              <a:lnSpc>
                <a:spcPts val="2850"/>
              </a:lnSpc>
              <a:buNone/>
            </a:pPr>
            <a:r>
              <a:rPr lang="en-US" sz="1750" b="1" dirty="0">
                <a:solidFill>
                  <a:srgbClr val="383838"/>
                </a:solidFill>
                <a:latin typeface="DM Sans" pitchFamily="34" charset="0"/>
                <a:ea typeface="DM Sans" pitchFamily="34" charset="-122"/>
                <a:cs typeface="DM Sans" pitchFamily="34" charset="-120"/>
              </a:rPr>
              <a:t>Databricks</a:t>
            </a:r>
            <a:pPr indent="0" marL="0">
              <a:lnSpc>
                <a:spcPts val="2850"/>
              </a:lnSpc>
              <a:buNone/>
            </a:pPr>
            <a:r>
              <a:rPr lang="en-US" sz="1750" dirty="0">
                <a:solidFill>
                  <a:srgbClr val="383838"/>
                </a:solidFill>
                <a:latin typeface="DM Sans" pitchFamily="34" charset="0"/>
                <a:ea typeface="DM Sans" pitchFamily="34" charset="-122"/>
                <a:cs typeface="DM Sans" pitchFamily="34" charset="-120"/>
              </a:rPr>
              <a:t> is a powerful platform for managing and analyzing big data and can be a valuable tool for organizations looking to gain insights from their data and build data-driven applications.</a:t>
            </a:r>
            <a:endParaRPr lang="en-US" sz="17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93790" y="623768"/>
            <a:ext cx="5954197" cy="744260"/>
          </a:xfrm>
          <a:prstGeom prst="rect">
            <a:avLst/>
          </a:prstGeom>
          <a:noFill/>
          <a:ln/>
        </p:spPr>
        <p:txBody>
          <a:bodyPr wrap="none" lIns="0" tIns="0" rIns="0" bIns="0" rtlCol="0" anchor="t"/>
          <a:lstStyle/>
          <a:p>
            <a:pPr indent="0" marL="0">
              <a:lnSpc>
                <a:spcPts val="5850"/>
              </a:lnSpc>
              <a:buNone/>
            </a:pPr>
            <a:r>
              <a:rPr lang="en-US" sz="4650" dirty="0">
                <a:solidFill>
                  <a:srgbClr val="020202"/>
                </a:solidFill>
                <a:latin typeface="PT Serif" pitchFamily="34" charset="0"/>
                <a:ea typeface="PT Serif" pitchFamily="34" charset="-122"/>
                <a:cs typeface="PT Serif" pitchFamily="34" charset="-120"/>
              </a:rPr>
              <a:t>What is Databricks?</a:t>
            </a:r>
            <a:endParaRPr lang="en-US" sz="4650" dirty="0"/>
          </a:p>
        </p:txBody>
      </p:sp>
      <p:sp>
        <p:nvSpPr>
          <p:cNvPr id="4" name="Shape 1"/>
          <p:cNvSpPr/>
          <p:nvPr/>
        </p:nvSpPr>
        <p:spPr>
          <a:xfrm>
            <a:off x="793790" y="1708190"/>
            <a:ext cx="7556421" cy="2050494"/>
          </a:xfrm>
          <a:prstGeom prst="roundRect">
            <a:avLst>
              <a:gd name="adj" fmla="val 1659"/>
            </a:avLst>
          </a:prstGeom>
          <a:solidFill>
            <a:srgbClr val="F2EEEE"/>
          </a:solidFill>
          <a:ln/>
        </p:spPr>
      </p:sp>
      <p:sp>
        <p:nvSpPr>
          <p:cNvPr id="5" name="Text 2"/>
          <p:cNvSpPr/>
          <p:nvPr/>
        </p:nvSpPr>
        <p:spPr>
          <a:xfrm>
            <a:off x="1020604" y="1935004"/>
            <a:ext cx="5352455" cy="372070"/>
          </a:xfrm>
          <a:prstGeom prst="rect">
            <a:avLst/>
          </a:prstGeom>
          <a:noFill/>
          <a:ln/>
        </p:spPr>
        <p:txBody>
          <a:bodyPr wrap="none" lIns="0" tIns="0" rIns="0" bIns="0" rtlCol="0" anchor="t"/>
          <a:lstStyle/>
          <a:p>
            <a:pPr indent="0" marL="0">
              <a:lnSpc>
                <a:spcPts val="2900"/>
              </a:lnSpc>
              <a:buNone/>
            </a:pPr>
            <a:r>
              <a:rPr lang="en-US" sz="2300" dirty="0">
                <a:solidFill>
                  <a:srgbClr val="383838"/>
                </a:solidFill>
                <a:latin typeface="PT Serif" pitchFamily="34" charset="0"/>
                <a:ea typeface="PT Serif" pitchFamily="34" charset="-122"/>
                <a:cs typeface="PT Serif" pitchFamily="34" charset="-120"/>
              </a:rPr>
              <a:t>A unified platform for big data analytics.</a:t>
            </a:r>
            <a:endParaRPr lang="en-US" sz="2300" dirty="0"/>
          </a:p>
        </p:txBody>
      </p:sp>
      <p:sp>
        <p:nvSpPr>
          <p:cNvPr id="6" name="Text 3"/>
          <p:cNvSpPr/>
          <p:nvPr/>
        </p:nvSpPr>
        <p:spPr>
          <a:xfrm>
            <a:off x="1020604" y="2443163"/>
            <a:ext cx="7102793" cy="1088708"/>
          </a:xfrm>
          <a:prstGeom prst="rect">
            <a:avLst/>
          </a:prstGeom>
          <a:noFill/>
          <a:ln/>
        </p:spPr>
        <p:txBody>
          <a:bodyPr wrap="square" lIns="0" tIns="0" rIns="0" bIns="0" rtlCol="0" anchor="t"/>
          <a:lstStyle/>
          <a:p>
            <a:pPr indent="0" marL="0">
              <a:lnSpc>
                <a:spcPts val="2850"/>
              </a:lnSpc>
              <a:buNone/>
            </a:pPr>
            <a:r>
              <a:rPr lang="en-US" sz="1750" dirty="0">
                <a:solidFill>
                  <a:srgbClr val="383838"/>
                </a:solidFill>
                <a:latin typeface="DM Sans" pitchFamily="34" charset="0"/>
                <a:ea typeface="DM Sans" pitchFamily="34" charset="-122"/>
                <a:cs typeface="DM Sans" pitchFamily="34" charset="-120"/>
              </a:rPr>
              <a:t>Databricks simplifies data management and analysis using Apache Spark, offering a collaborative workspace for data scientists, engineers, and business analysts.</a:t>
            </a:r>
            <a:endParaRPr lang="en-US" sz="1750" dirty="0"/>
          </a:p>
        </p:txBody>
      </p:sp>
      <p:sp>
        <p:nvSpPr>
          <p:cNvPr id="7" name="Shape 4"/>
          <p:cNvSpPr/>
          <p:nvPr/>
        </p:nvSpPr>
        <p:spPr>
          <a:xfrm>
            <a:off x="793790" y="3985498"/>
            <a:ext cx="7556421" cy="1324689"/>
          </a:xfrm>
          <a:prstGeom prst="roundRect">
            <a:avLst>
              <a:gd name="adj" fmla="val 2568"/>
            </a:avLst>
          </a:prstGeom>
          <a:solidFill>
            <a:srgbClr val="F2EEEE"/>
          </a:solidFill>
          <a:ln/>
        </p:spPr>
      </p:sp>
      <p:sp>
        <p:nvSpPr>
          <p:cNvPr id="8" name="Text 5"/>
          <p:cNvSpPr/>
          <p:nvPr/>
        </p:nvSpPr>
        <p:spPr>
          <a:xfrm>
            <a:off x="1020604" y="4212312"/>
            <a:ext cx="3136702" cy="372070"/>
          </a:xfrm>
          <a:prstGeom prst="rect">
            <a:avLst/>
          </a:prstGeom>
          <a:noFill/>
          <a:ln/>
        </p:spPr>
        <p:txBody>
          <a:bodyPr wrap="none" lIns="0" tIns="0" rIns="0" bIns="0" rtlCol="0" anchor="t"/>
          <a:lstStyle/>
          <a:p>
            <a:pPr indent="0" marL="0">
              <a:lnSpc>
                <a:spcPts val="2900"/>
              </a:lnSpc>
              <a:buNone/>
            </a:pPr>
            <a:r>
              <a:rPr lang="en-US" sz="2300" dirty="0">
                <a:solidFill>
                  <a:srgbClr val="383838"/>
                </a:solidFill>
                <a:latin typeface="PT Serif" pitchFamily="34" charset="0"/>
                <a:ea typeface="PT Serif" pitchFamily="34" charset="-122"/>
                <a:cs typeface="PT Serif" pitchFamily="34" charset="-120"/>
              </a:rPr>
              <a:t>Cloud-Based Scalability</a:t>
            </a:r>
            <a:endParaRPr lang="en-US" sz="2300" dirty="0"/>
          </a:p>
        </p:txBody>
      </p:sp>
      <p:sp>
        <p:nvSpPr>
          <p:cNvPr id="9" name="Text 6"/>
          <p:cNvSpPr/>
          <p:nvPr/>
        </p:nvSpPr>
        <p:spPr>
          <a:xfrm>
            <a:off x="1020604" y="4720471"/>
            <a:ext cx="7102793" cy="362903"/>
          </a:xfrm>
          <a:prstGeom prst="rect">
            <a:avLst/>
          </a:prstGeom>
          <a:noFill/>
          <a:ln/>
        </p:spPr>
        <p:txBody>
          <a:bodyPr wrap="none" lIns="0" tIns="0" rIns="0" bIns="0" rtlCol="0" anchor="t"/>
          <a:lstStyle/>
          <a:p>
            <a:pPr indent="0" marL="0">
              <a:lnSpc>
                <a:spcPts val="2850"/>
              </a:lnSpc>
              <a:buNone/>
            </a:pPr>
            <a:r>
              <a:rPr lang="en-US" sz="1750" dirty="0">
                <a:solidFill>
                  <a:srgbClr val="383838"/>
                </a:solidFill>
                <a:latin typeface="DM Sans" pitchFamily="34" charset="0"/>
                <a:ea typeface="DM Sans" pitchFamily="34" charset="-122"/>
                <a:cs typeface="DM Sans" pitchFamily="34" charset="-120"/>
              </a:rPr>
              <a:t>Accessible and scalable cloud service for all business sizes.</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664845" y="1153120"/>
            <a:ext cx="6514267" cy="623292"/>
          </a:xfrm>
          <a:prstGeom prst="rect">
            <a:avLst/>
          </a:prstGeom>
          <a:noFill/>
          <a:ln/>
        </p:spPr>
        <p:txBody>
          <a:bodyPr wrap="none" lIns="0" tIns="0" rIns="0" bIns="0" rtlCol="0" anchor="t"/>
          <a:lstStyle/>
          <a:p>
            <a:pPr indent="0" marL="0">
              <a:lnSpc>
                <a:spcPts val="4900"/>
              </a:lnSpc>
              <a:buNone/>
            </a:pPr>
            <a:r>
              <a:rPr lang="en-US" sz="3900" dirty="0">
                <a:solidFill>
                  <a:srgbClr val="020202"/>
                </a:solidFill>
                <a:latin typeface="PT Serif" pitchFamily="34" charset="0"/>
                <a:ea typeface="PT Serif" pitchFamily="34" charset="-122"/>
                <a:cs typeface="PT Serif" pitchFamily="34" charset="-120"/>
              </a:rPr>
              <a:t>Key Features and Capabilities</a:t>
            </a:r>
            <a:endParaRPr lang="en-US" sz="3900" dirty="0"/>
          </a:p>
        </p:txBody>
      </p:sp>
      <p:sp>
        <p:nvSpPr>
          <p:cNvPr id="4" name="Shape 1"/>
          <p:cNvSpPr/>
          <p:nvPr/>
        </p:nvSpPr>
        <p:spPr>
          <a:xfrm>
            <a:off x="664845" y="2061329"/>
            <a:ext cx="3812262" cy="1899642"/>
          </a:xfrm>
          <a:prstGeom prst="roundRect">
            <a:avLst>
              <a:gd name="adj" fmla="val 1500"/>
            </a:avLst>
          </a:prstGeom>
          <a:solidFill>
            <a:srgbClr val="F2EEEE"/>
          </a:solidFill>
          <a:ln/>
        </p:spPr>
      </p:sp>
      <p:sp>
        <p:nvSpPr>
          <p:cNvPr id="5" name="Text 2"/>
          <p:cNvSpPr/>
          <p:nvPr/>
        </p:nvSpPr>
        <p:spPr>
          <a:xfrm>
            <a:off x="854750" y="2251234"/>
            <a:ext cx="3432453" cy="1519833"/>
          </a:xfrm>
          <a:prstGeom prst="rect">
            <a:avLst/>
          </a:prstGeom>
          <a:noFill/>
          <a:ln/>
        </p:spPr>
        <p:txBody>
          <a:bodyPr wrap="square" lIns="0" tIns="0" rIns="0" bIns="0" rtlCol="0" anchor="t"/>
          <a:lstStyle/>
          <a:p>
            <a:pPr algn="l" marL="342900" indent="-342900">
              <a:lnSpc>
                <a:spcPts val="2350"/>
              </a:lnSpc>
              <a:buSzPct val="100000"/>
              <a:buChar char="•"/>
            </a:pPr>
            <a:r>
              <a:rPr lang="en-US" sz="1450" b="1" dirty="0">
                <a:solidFill>
                  <a:srgbClr val="383838"/>
                </a:solidFill>
                <a:latin typeface="DM Sans" pitchFamily="34" charset="0"/>
                <a:ea typeface="DM Sans" pitchFamily="34" charset="-122"/>
                <a:cs typeface="DM Sans" pitchFamily="34" charset="-120"/>
              </a:rPr>
              <a:t>Unified Workspace: </a:t>
            </a:r>
            <a:pPr algn="l" indent="0" marL="0">
              <a:lnSpc>
                <a:spcPts val="2350"/>
              </a:lnSpc>
              <a:buNone/>
            </a:pPr>
            <a:r>
              <a:rPr lang="en-US" sz="1450" dirty="0">
                <a:solidFill>
                  <a:srgbClr val="383838"/>
                </a:solidFill>
                <a:latin typeface="DM Sans" pitchFamily="34" charset="0"/>
                <a:ea typeface="DM Sans" pitchFamily="34" charset="-122"/>
                <a:cs typeface="DM Sans" pitchFamily="34" charset="-120"/>
              </a:rPr>
              <a:t>This can help to improve communication and collaboration within teams and make it easier to develop and deploy data-driven applications.</a:t>
            </a:r>
            <a:endParaRPr lang="en-US" sz="1450" dirty="0"/>
          </a:p>
        </p:txBody>
      </p:sp>
      <p:sp>
        <p:nvSpPr>
          <p:cNvPr id="6" name="Shape 3"/>
          <p:cNvSpPr/>
          <p:nvPr/>
        </p:nvSpPr>
        <p:spPr>
          <a:xfrm>
            <a:off x="4667012" y="2061329"/>
            <a:ext cx="3812262" cy="1899642"/>
          </a:xfrm>
          <a:prstGeom prst="roundRect">
            <a:avLst>
              <a:gd name="adj" fmla="val 1500"/>
            </a:avLst>
          </a:prstGeom>
          <a:solidFill>
            <a:srgbClr val="F2EEEE"/>
          </a:solidFill>
          <a:ln/>
        </p:spPr>
      </p:sp>
      <p:sp>
        <p:nvSpPr>
          <p:cNvPr id="7" name="Text 4"/>
          <p:cNvSpPr/>
          <p:nvPr/>
        </p:nvSpPr>
        <p:spPr>
          <a:xfrm>
            <a:off x="4856917" y="2251234"/>
            <a:ext cx="3432453" cy="934760"/>
          </a:xfrm>
          <a:prstGeom prst="rect">
            <a:avLst/>
          </a:prstGeom>
          <a:noFill/>
          <a:ln/>
        </p:spPr>
        <p:txBody>
          <a:bodyPr wrap="square" lIns="0" tIns="0" rIns="0" bIns="0" rtlCol="0" anchor="t"/>
          <a:lstStyle/>
          <a:p>
            <a:pPr indent="0" marL="0">
              <a:lnSpc>
                <a:spcPts val="2450"/>
              </a:lnSpc>
              <a:buNone/>
            </a:pPr>
            <a:r>
              <a:rPr lang="en-US" sz="1950" b="1" dirty="0">
                <a:solidFill>
                  <a:srgbClr val="383838"/>
                </a:solidFill>
                <a:latin typeface="PT Serif" pitchFamily="34" charset="0"/>
                <a:ea typeface="PT Serif" pitchFamily="34" charset="-122"/>
                <a:cs typeface="PT Serif" pitchFamily="34" charset="-120"/>
              </a:rPr>
              <a:t>Scalability &amp; Flexibility: </a:t>
            </a:r>
            <a:pPr indent="0" marL="0">
              <a:lnSpc>
                <a:spcPts val="2450"/>
              </a:lnSpc>
              <a:buNone/>
            </a:pPr>
            <a:r>
              <a:rPr lang="en-US" sz="1950" dirty="0">
                <a:solidFill>
                  <a:srgbClr val="383838"/>
                </a:solidFill>
                <a:latin typeface="PT Serif" pitchFamily="34" charset="0"/>
                <a:ea typeface="PT Serif" pitchFamily="34" charset="-122"/>
                <a:cs typeface="PT Serif" pitchFamily="34" charset="-120"/>
              </a:rPr>
              <a:t>Handles massive datasets and diverse workloads with ease.</a:t>
            </a:r>
            <a:endParaRPr lang="en-US" sz="1950" dirty="0"/>
          </a:p>
        </p:txBody>
      </p:sp>
      <p:sp>
        <p:nvSpPr>
          <p:cNvPr id="8" name="Shape 5"/>
          <p:cNvSpPr/>
          <p:nvPr/>
        </p:nvSpPr>
        <p:spPr>
          <a:xfrm>
            <a:off x="664845" y="4150876"/>
            <a:ext cx="3812262" cy="2925485"/>
          </a:xfrm>
          <a:prstGeom prst="roundRect">
            <a:avLst>
              <a:gd name="adj" fmla="val 974"/>
            </a:avLst>
          </a:prstGeom>
          <a:solidFill>
            <a:srgbClr val="F2EEEE"/>
          </a:solidFill>
          <a:ln/>
        </p:spPr>
      </p:sp>
      <p:sp>
        <p:nvSpPr>
          <p:cNvPr id="9" name="Text 6"/>
          <p:cNvSpPr/>
          <p:nvPr/>
        </p:nvSpPr>
        <p:spPr>
          <a:xfrm>
            <a:off x="854750" y="4340781"/>
            <a:ext cx="3432453" cy="1823799"/>
          </a:xfrm>
          <a:prstGeom prst="rect">
            <a:avLst/>
          </a:prstGeom>
          <a:noFill/>
          <a:ln/>
        </p:spPr>
        <p:txBody>
          <a:bodyPr wrap="square" lIns="0" tIns="0" rIns="0" bIns="0" rtlCol="0" anchor="t"/>
          <a:lstStyle/>
          <a:p>
            <a:pPr algn="l" marL="342900" indent="-342900">
              <a:lnSpc>
                <a:spcPts val="2350"/>
              </a:lnSpc>
              <a:buSzPct val="100000"/>
              <a:buChar char="•"/>
            </a:pPr>
            <a:r>
              <a:rPr lang="en-US" sz="1450" b="1" dirty="0">
                <a:solidFill>
                  <a:srgbClr val="383838"/>
                </a:solidFill>
                <a:latin typeface="DM Sans" pitchFamily="34" charset="0"/>
                <a:ea typeface="DM Sans" pitchFamily="34" charset="-122"/>
                <a:cs typeface="DM Sans" pitchFamily="34" charset="-120"/>
              </a:rPr>
              <a:t>Integrated Tools and Services: </a:t>
            </a:r>
            <a:pPr algn="l" indent="0" marL="0">
              <a:lnSpc>
                <a:spcPts val="2350"/>
              </a:lnSpc>
              <a:buNone/>
            </a:pPr>
            <a:r>
              <a:rPr lang="en-US" sz="1450" dirty="0">
                <a:solidFill>
                  <a:srgbClr val="383838"/>
                </a:solidFill>
                <a:latin typeface="DM Sans" pitchFamily="34" charset="0"/>
                <a:ea typeface="DM Sans" pitchFamily="34" charset="-122"/>
                <a:cs typeface="DM Sans" pitchFamily="34" charset="-120"/>
              </a:rPr>
              <a:t>This makes it easier to build and deploy data-driven applications, without having to worry about setting up and managing complex infrastructure.</a:t>
            </a:r>
            <a:endParaRPr lang="en-US" sz="1450" dirty="0"/>
          </a:p>
        </p:txBody>
      </p:sp>
      <p:sp>
        <p:nvSpPr>
          <p:cNvPr id="10" name="Shape 7"/>
          <p:cNvSpPr/>
          <p:nvPr/>
        </p:nvSpPr>
        <p:spPr>
          <a:xfrm>
            <a:off x="4667012" y="4150876"/>
            <a:ext cx="3812262" cy="2925485"/>
          </a:xfrm>
          <a:prstGeom prst="roundRect">
            <a:avLst>
              <a:gd name="adj" fmla="val 974"/>
            </a:avLst>
          </a:prstGeom>
          <a:solidFill>
            <a:srgbClr val="F2EEEE"/>
          </a:solidFill>
          <a:ln/>
        </p:spPr>
      </p:sp>
      <p:sp>
        <p:nvSpPr>
          <p:cNvPr id="11" name="Text 8"/>
          <p:cNvSpPr/>
          <p:nvPr/>
        </p:nvSpPr>
        <p:spPr>
          <a:xfrm>
            <a:off x="4856917" y="4340781"/>
            <a:ext cx="3432453" cy="2127766"/>
          </a:xfrm>
          <a:prstGeom prst="rect">
            <a:avLst/>
          </a:prstGeom>
          <a:noFill/>
          <a:ln/>
        </p:spPr>
        <p:txBody>
          <a:bodyPr wrap="square" lIns="0" tIns="0" rIns="0" bIns="0" rtlCol="0" anchor="t"/>
          <a:lstStyle/>
          <a:p>
            <a:pPr algn="l" marL="342900" indent="-342900">
              <a:lnSpc>
                <a:spcPts val="2350"/>
              </a:lnSpc>
              <a:buSzPct val="100000"/>
              <a:buChar char="•"/>
            </a:pPr>
            <a:r>
              <a:rPr lang="en-US" sz="1450" b="1" dirty="0">
                <a:solidFill>
                  <a:srgbClr val="383838"/>
                </a:solidFill>
                <a:latin typeface="DM Sans" pitchFamily="34" charset="0"/>
                <a:ea typeface="DM Sans" pitchFamily="34" charset="-122"/>
                <a:cs typeface="DM Sans" pitchFamily="34" charset="-120"/>
              </a:rPr>
              <a:t>Security and Compliance: </a:t>
            </a:r>
            <a:pPr algn="l" indent="0" marL="0">
              <a:lnSpc>
                <a:spcPts val="2350"/>
              </a:lnSpc>
              <a:buNone/>
            </a:pPr>
            <a:r>
              <a:rPr lang="en-US" sz="1450" dirty="0">
                <a:solidFill>
                  <a:srgbClr val="383838"/>
                </a:solidFill>
                <a:latin typeface="DM Sans" pitchFamily="34" charset="0"/>
                <a:ea typeface="DM Sans" pitchFamily="34" charset="-122"/>
                <a:cs typeface="DM Sans" pitchFamily="34" charset="-120"/>
              </a:rPr>
              <a:t>Databricks takes security and compliance seriously. It supports for encryption, role-based access control, and auditing, as well as integration with popular security and compliance tools.</a:t>
            </a:r>
            <a:endParaRPr lang="en-US" sz="1450" dirty="0"/>
          </a:p>
        </p:txBody>
      </p:sp>
      <p:sp>
        <p:nvSpPr>
          <p:cNvPr id="12" name="Text 9"/>
          <p:cNvSpPr/>
          <p:nvPr/>
        </p:nvSpPr>
        <p:spPr>
          <a:xfrm>
            <a:off x="4856917" y="6582489"/>
            <a:ext cx="3432453" cy="303967"/>
          </a:xfrm>
          <a:prstGeom prst="rect">
            <a:avLst/>
          </a:prstGeom>
          <a:noFill/>
          <a:ln/>
        </p:spPr>
        <p:txBody>
          <a:bodyPr wrap="none" lIns="0" tIns="0" rIns="0" bIns="0" rtlCol="0" anchor="t"/>
          <a:lstStyle/>
          <a:p>
            <a:pPr indent="0" marL="0">
              <a:lnSpc>
                <a:spcPts val="2350"/>
              </a:lnSpc>
              <a:buNone/>
            </a:pPr>
            <a:endParaRPr lang="en-US" sz="14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1436965"/>
            <a:ext cx="8925520" cy="744260"/>
          </a:xfrm>
          <a:prstGeom prst="rect">
            <a:avLst/>
          </a:prstGeom>
          <a:noFill/>
          <a:ln/>
        </p:spPr>
        <p:txBody>
          <a:bodyPr wrap="none" lIns="0" tIns="0" rIns="0" bIns="0" rtlCol="0" anchor="t"/>
          <a:lstStyle/>
          <a:p>
            <a:pPr indent="0" marL="0">
              <a:lnSpc>
                <a:spcPts val="5850"/>
              </a:lnSpc>
              <a:buNone/>
            </a:pPr>
            <a:r>
              <a:rPr lang="en-US" sz="4650" dirty="0">
                <a:solidFill>
                  <a:srgbClr val="020202"/>
                </a:solidFill>
                <a:latin typeface="PT Serif" pitchFamily="34" charset="0"/>
                <a:ea typeface="PT Serif" pitchFamily="34" charset="-122"/>
                <a:cs typeface="PT Serif" pitchFamily="34" charset="-120"/>
              </a:rPr>
              <a:t>Delta Lake and Data Warehousing</a:t>
            </a:r>
            <a:endParaRPr lang="en-US" sz="4650" dirty="0"/>
          </a:p>
        </p:txBody>
      </p:sp>
      <p:pic>
        <p:nvPicPr>
          <p:cNvPr id="3" name="Image 0" descr="preencoded.png">    </p:cNvPr>
          <p:cNvPicPr>
            <a:picLocks noChangeAspect="1"/>
          </p:cNvPicPr>
          <p:nvPr/>
        </p:nvPicPr>
        <p:blipFill>
          <a:blip r:embed="rId1"/>
          <a:stretch>
            <a:fillRect/>
          </a:stretch>
        </p:blipFill>
        <p:spPr>
          <a:xfrm>
            <a:off x="2440424" y="2634853"/>
            <a:ext cx="3228022" cy="2050494"/>
          </a:xfrm>
          <a:prstGeom prst="rect">
            <a:avLst/>
          </a:prstGeom>
        </p:spPr>
      </p:pic>
      <p:sp>
        <p:nvSpPr>
          <p:cNvPr id="4" name="Text 1"/>
          <p:cNvSpPr/>
          <p:nvPr/>
        </p:nvSpPr>
        <p:spPr>
          <a:xfrm>
            <a:off x="3978831" y="3706773"/>
            <a:ext cx="151090" cy="453509"/>
          </a:xfrm>
          <a:prstGeom prst="rect">
            <a:avLst/>
          </a:prstGeom>
          <a:noFill/>
          <a:ln/>
        </p:spPr>
        <p:txBody>
          <a:bodyPr wrap="none" lIns="0" tIns="0" rIns="0" bIns="0" rtlCol="0" anchor="t"/>
          <a:lstStyle/>
          <a:p>
            <a:pPr algn="ctr" indent="0" marL="0">
              <a:lnSpc>
                <a:spcPts val="3550"/>
              </a:lnSpc>
              <a:buNone/>
            </a:pPr>
            <a:r>
              <a:rPr lang="en-US" sz="2200" dirty="0">
                <a:solidFill>
                  <a:srgbClr val="383838"/>
                </a:solidFill>
                <a:latin typeface="PT Serif" pitchFamily="34" charset="0"/>
                <a:ea typeface="PT Serif" pitchFamily="34" charset="-122"/>
                <a:cs typeface="PT Serif" pitchFamily="34" charset="-120"/>
              </a:rPr>
              <a:t>1</a:t>
            </a:r>
            <a:endParaRPr lang="en-US" sz="2200" dirty="0"/>
          </a:p>
        </p:txBody>
      </p:sp>
      <p:sp>
        <p:nvSpPr>
          <p:cNvPr id="5" name="Text 2"/>
          <p:cNvSpPr/>
          <p:nvPr/>
        </p:nvSpPr>
        <p:spPr>
          <a:xfrm>
            <a:off x="5895261" y="3043118"/>
            <a:ext cx="2977039" cy="372070"/>
          </a:xfrm>
          <a:prstGeom prst="rect">
            <a:avLst/>
          </a:prstGeom>
          <a:noFill/>
          <a:ln/>
        </p:spPr>
        <p:txBody>
          <a:bodyPr wrap="none" lIns="0" tIns="0" rIns="0" bIns="0" rtlCol="0" anchor="t"/>
          <a:lstStyle/>
          <a:p>
            <a:pPr algn="l" indent="0" marL="0">
              <a:lnSpc>
                <a:spcPts val="2900"/>
              </a:lnSpc>
              <a:buNone/>
            </a:pPr>
            <a:r>
              <a:rPr lang="en-US" sz="2300" dirty="0">
                <a:solidFill>
                  <a:srgbClr val="383838"/>
                </a:solidFill>
                <a:latin typeface="PT Serif" pitchFamily="34" charset="0"/>
                <a:ea typeface="PT Serif" pitchFamily="34" charset="-122"/>
                <a:cs typeface="PT Serif" pitchFamily="34" charset="-120"/>
              </a:rPr>
              <a:t>Delta Lake</a:t>
            </a:r>
            <a:endParaRPr lang="en-US" sz="2300" dirty="0"/>
          </a:p>
        </p:txBody>
      </p:sp>
      <p:sp>
        <p:nvSpPr>
          <p:cNvPr id="6" name="Text 3"/>
          <p:cNvSpPr/>
          <p:nvPr/>
        </p:nvSpPr>
        <p:spPr>
          <a:xfrm>
            <a:off x="5895261" y="3551277"/>
            <a:ext cx="7714536" cy="725805"/>
          </a:xfrm>
          <a:prstGeom prst="rect">
            <a:avLst/>
          </a:prstGeom>
          <a:noFill/>
          <a:ln/>
        </p:spPr>
        <p:txBody>
          <a:bodyPr wrap="square" lIns="0" tIns="0" rIns="0" bIns="0" rtlCol="0" anchor="t"/>
          <a:lstStyle/>
          <a:p>
            <a:pPr algn="l" indent="0" marL="0">
              <a:lnSpc>
                <a:spcPts val="2850"/>
              </a:lnSpc>
              <a:buNone/>
            </a:pPr>
            <a:r>
              <a:rPr lang="en-US" sz="1750" dirty="0">
                <a:solidFill>
                  <a:srgbClr val="383838"/>
                </a:solidFill>
                <a:latin typeface="DM Sans" pitchFamily="34" charset="0"/>
                <a:ea typeface="DM Sans" pitchFamily="34" charset="-122"/>
                <a:cs typeface="DM Sans" pitchFamily="34" charset="-120"/>
              </a:rPr>
              <a:t>A scalable and reliable data lake solution that provides ACID transactions, schema enforcement, and time travel capabilities.</a:t>
            </a:r>
            <a:endParaRPr lang="en-US" sz="1750" dirty="0"/>
          </a:p>
        </p:txBody>
      </p:sp>
      <p:sp>
        <p:nvSpPr>
          <p:cNvPr id="7" name="Shape 4"/>
          <p:cNvSpPr/>
          <p:nvPr/>
        </p:nvSpPr>
        <p:spPr>
          <a:xfrm>
            <a:off x="5725120" y="4698444"/>
            <a:ext cx="8054816" cy="15240"/>
          </a:xfrm>
          <a:prstGeom prst="roundRect">
            <a:avLst>
              <a:gd name="adj" fmla="val 223256"/>
            </a:avLst>
          </a:prstGeom>
          <a:solidFill>
            <a:srgbClr val="D8D4D4"/>
          </a:solidFill>
          <a:ln/>
        </p:spPr>
      </p:sp>
      <p:pic>
        <p:nvPicPr>
          <p:cNvPr id="8" name="Image 1" descr="preencoded.png">    </p:cNvPr>
          <p:cNvPicPr>
            <a:picLocks noChangeAspect="1"/>
          </p:cNvPicPr>
          <p:nvPr/>
        </p:nvPicPr>
        <p:blipFill>
          <a:blip r:embed="rId2"/>
          <a:stretch>
            <a:fillRect/>
          </a:stretch>
        </p:blipFill>
        <p:spPr>
          <a:xfrm>
            <a:off x="826294" y="4742021"/>
            <a:ext cx="6456164" cy="2050494"/>
          </a:xfrm>
          <a:prstGeom prst="rect">
            <a:avLst/>
          </a:prstGeom>
        </p:spPr>
      </p:pic>
      <p:sp>
        <p:nvSpPr>
          <p:cNvPr id="9" name="Text 5"/>
          <p:cNvSpPr/>
          <p:nvPr/>
        </p:nvSpPr>
        <p:spPr>
          <a:xfrm>
            <a:off x="3978831" y="5540454"/>
            <a:ext cx="151090" cy="453509"/>
          </a:xfrm>
          <a:prstGeom prst="rect">
            <a:avLst/>
          </a:prstGeom>
          <a:noFill/>
          <a:ln/>
        </p:spPr>
        <p:txBody>
          <a:bodyPr wrap="none" lIns="0" tIns="0" rIns="0" bIns="0" rtlCol="0" anchor="t"/>
          <a:lstStyle/>
          <a:p>
            <a:pPr algn="ctr" indent="0" marL="0">
              <a:lnSpc>
                <a:spcPts val="3550"/>
              </a:lnSpc>
              <a:buNone/>
            </a:pPr>
            <a:r>
              <a:rPr lang="en-US" sz="2200" dirty="0">
                <a:solidFill>
                  <a:srgbClr val="383838"/>
                </a:solidFill>
                <a:latin typeface="PT Serif" pitchFamily="34" charset="0"/>
                <a:ea typeface="PT Serif" pitchFamily="34" charset="-122"/>
                <a:cs typeface="PT Serif" pitchFamily="34" charset="-120"/>
              </a:rPr>
              <a:t>2</a:t>
            </a:r>
            <a:endParaRPr lang="en-US" sz="2200" dirty="0"/>
          </a:p>
        </p:txBody>
      </p:sp>
      <p:sp>
        <p:nvSpPr>
          <p:cNvPr id="10" name="Text 6"/>
          <p:cNvSpPr/>
          <p:nvPr/>
        </p:nvSpPr>
        <p:spPr>
          <a:xfrm>
            <a:off x="7509272" y="4968835"/>
            <a:ext cx="2977039" cy="372070"/>
          </a:xfrm>
          <a:prstGeom prst="rect">
            <a:avLst/>
          </a:prstGeom>
          <a:noFill/>
          <a:ln/>
        </p:spPr>
        <p:txBody>
          <a:bodyPr wrap="none" lIns="0" tIns="0" rIns="0" bIns="0" rtlCol="0" anchor="t"/>
          <a:lstStyle/>
          <a:p>
            <a:pPr algn="l" indent="0" marL="0">
              <a:lnSpc>
                <a:spcPts val="2900"/>
              </a:lnSpc>
              <a:buNone/>
            </a:pPr>
            <a:r>
              <a:rPr lang="en-US" sz="2300" dirty="0">
                <a:solidFill>
                  <a:srgbClr val="383838"/>
                </a:solidFill>
                <a:latin typeface="PT Serif" pitchFamily="34" charset="0"/>
                <a:ea typeface="PT Serif" pitchFamily="34" charset="-122"/>
                <a:cs typeface="PT Serif" pitchFamily="34" charset="-120"/>
              </a:rPr>
              <a:t>Data Warehousing</a:t>
            </a:r>
            <a:endParaRPr lang="en-US" sz="2300" dirty="0"/>
          </a:p>
        </p:txBody>
      </p:sp>
      <p:sp>
        <p:nvSpPr>
          <p:cNvPr id="11" name="Text 7"/>
          <p:cNvSpPr/>
          <p:nvPr/>
        </p:nvSpPr>
        <p:spPr>
          <a:xfrm>
            <a:off x="7509272" y="5476994"/>
            <a:ext cx="6100524" cy="1088708"/>
          </a:xfrm>
          <a:prstGeom prst="rect">
            <a:avLst/>
          </a:prstGeom>
          <a:noFill/>
          <a:ln/>
        </p:spPr>
        <p:txBody>
          <a:bodyPr wrap="square" lIns="0" tIns="0" rIns="0" bIns="0" rtlCol="0" anchor="t"/>
          <a:lstStyle/>
          <a:p>
            <a:pPr algn="l" indent="0" marL="0">
              <a:lnSpc>
                <a:spcPts val="2850"/>
              </a:lnSpc>
              <a:buNone/>
            </a:pPr>
            <a:r>
              <a:rPr lang="en-US" sz="1750" dirty="0">
                <a:solidFill>
                  <a:srgbClr val="383838"/>
                </a:solidFill>
                <a:latin typeface="DM Sans" pitchFamily="34" charset="0"/>
                <a:ea typeface="DM Sans" pitchFamily="34" charset="-122"/>
                <a:cs typeface="DM Sans" pitchFamily="34" charset="-120"/>
              </a:rPr>
              <a:t>Databricks enables data warehousing, allowing businesses to build and manage data warehouses for efficient data analysis and reporting.</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sp>
        <p:nvSpPr>
          <p:cNvPr id="3" name="Text 0"/>
          <p:cNvSpPr/>
          <p:nvPr/>
        </p:nvSpPr>
        <p:spPr>
          <a:xfrm>
            <a:off x="720804" y="841058"/>
            <a:ext cx="5406152" cy="675799"/>
          </a:xfrm>
          <a:prstGeom prst="rect">
            <a:avLst/>
          </a:prstGeom>
          <a:noFill/>
          <a:ln/>
        </p:spPr>
        <p:txBody>
          <a:bodyPr wrap="none" lIns="0" tIns="0" rIns="0" bIns="0" rtlCol="0" anchor="t"/>
          <a:lstStyle/>
          <a:p>
            <a:pPr indent="0" marL="0">
              <a:lnSpc>
                <a:spcPts val="5300"/>
              </a:lnSpc>
              <a:buNone/>
            </a:pPr>
            <a:r>
              <a:rPr lang="en-US" sz="4250" dirty="0">
                <a:solidFill>
                  <a:srgbClr val="020202"/>
                </a:solidFill>
                <a:latin typeface="PT Serif" pitchFamily="34" charset="0"/>
                <a:ea typeface="PT Serif" pitchFamily="34" charset="-122"/>
                <a:cs typeface="PT Serif" pitchFamily="34" charset="-120"/>
              </a:rPr>
              <a:t>Why Databricks?</a:t>
            </a:r>
            <a:endParaRPr lang="en-US" sz="4250" dirty="0"/>
          </a:p>
        </p:txBody>
      </p:sp>
      <p:sp>
        <p:nvSpPr>
          <p:cNvPr id="4" name="Shape 1"/>
          <p:cNvSpPr/>
          <p:nvPr/>
        </p:nvSpPr>
        <p:spPr>
          <a:xfrm>
            <a:off x="720804" y="2057281"/>
            <a:ext cx="463272" cy="463272"/>
          </a:xfrm>
          <a:prstGeom prst="roundRect">
            <a:avLst>
              <a:gd name="adj" fmla="val 6668"/>
            </a:avLst>
          </a:prstGeom>
          <a:solidFill>
            <a:srgbClr val="F2EEEE"/>
          </a:solidFill>
          <a:ln/>
        </p:spPr>
      </p:sp>
      <p:sp>
        <p:nvSpPr>
          <p:cNvPr id="5" name="Text 2"/>
          <p:cNvSpPr/>
          <p:nvPr/>
        </p:nvSpPr>
        <p:spPr>
          <a:xfrm>
            <a:off x="865942" y="2126694"/>
            <a:ext cx="172879" cy="324326"/>
          </a:xfrm>
          <a:prstGeom prst="rect">
            <a:avLst/>
          </a:prstGeom>
          <a:noFill/>
          <a:ln/>
        </p:spPr>
        <p:txBody>
          <a:bodyPr wrap="none" lIns="0" tIns="0" rIns="0" bIns="0" rtlCol="0" anchor="t"/>
          <a:lstStyle/>
          <a:p>
            <a:pPr algn="ctr" indent="0" marL="0">
              <a:lnSpc>
                <a:spcPts val="2550"/>
              </a:lnSpc>
              <a:buNone/>
            </a:pPr>
            <a:r>
              <a:rPr lang="en-US" sz="2550" dirty="0">
                <a:solidFill>
                  <a:srgbClr val="383838"/>
                </a:solidFill>
                <a:latin typeface="PT Serif" pitchFamily="34" charset="0"/>
                <a:ea typeface="PT Serif" pitchFamily="34" charset="-122"/>
                <a:cs typeface="PT Serif" pitchFamily="34" charset="-120"/>
              </a:rPr>
              <a:t>1</a:t>
            </a:r>
            <a:endParaRPr lang="en-US" sz="2550" dirty="0"/>
          </a:p>
        </p:txBody>
      </p:sp>
      <p:sp>
        <p:nvSpPr>
          <p:cNvPr id="6" name="Text 3"/>
          <p:cNvSpPr/>
          <p:nvPr/>
        </p:nvSpPr>
        <p:spPr>
          <a:xfrm>
            <a:off x="1389936" y="2057281"/>
            <a:ext cx="3025735" cy="337780"/>
          </a:xfrm>
          <a:prstGeom prst="rect">
            <a:avLst/>
          </a:prstGeom>
          <a:noFill/>
          <a:ln/>
        </p:spPr>
        <p:txBody>
          <a:bodyPr wrap="none" lIns="0" tIns="0" rIns="0" bIns="0" rtlCol="0" anchor="t"/>
          <a:lstStyle/>
          <a:p>
            <a:pPr indent="0" marL="0">
              <a:lnSpc>
                <a:spcPts val="2650"/>
              </a:lnSpc>
              <a:buNone/>
            </a:pPr>
            <a:r>
              <a:rPr lang="en-US" sz="2100" dirty="0">
                <a:solidFill>
                  <a:srgbClr val="383838"/>
                </a:solidFill>
                <a:latin typeface="PT Serif" pitchFamily="34" charset="0"/>
                <a:ea typeface="PT Serif" pitchFamily="34" charset="-122"/>
                <a:cs typeface="PT Serif" pitchFamily="34" charset="-120"/>
              </a:rPr>
              <a:t>Process Massive Datasets</a:t>
            </a:r>
            <a:endParaRPr lang="en-US" sz="2100" dirty="0"/>
          </a:p>
        </p:txBody>
      </p:sp>
      <p:sp>
        <p:nvSpPr>
          <p:cNvPr id="7" name="Text 4"/>
          <p:cNvSpPr/>
          <p:nvPr/>
        </p:nvSpPr>
        <p:spPr>
          <a:xfrm>
            <a:off x="1389936" y="2518529"/>
            <a:ext cx="3079194" cy="1977390"/>
          </a:xfrm>
          <a:prstGeom prst="rect">
            <a:avLst/>
          </a:prstGeom>
          <a:noFill/>
          <a:ln/>
        </p:spPr>
        <p:txBody>
          <a:bodyPr wrap="square" lIns="0" tIns="0" rIns="0" bIns="0" rtlCol="0" anchor="t"/>
          <a:lstStyle/>
          <a:p>
            <a:pPr indent="0" marL="0">
              <a:lnSpc>
                <a:spcPts val="2550"/>
              </a:lnSpc>
              <a:buNone/>
            </a:pPr>
            <a:r>
              <a:rPr lang="en-US" sz="1600" dirty="0">
                <a:solidFill>
                  <a:srgbClr val="383838"/>
                </a:solidFill>
                <a:latin typeface="DM Sans" pitchFamily="34" charset="0"/>
                <a:ea typeface="DM Sans" pitchFamily="34" charset="-122"/>
                <a:cs typeface="DM Sans" pitchFamily="34" charset="-120"/>
              </a:rPr>
              <a:t>Efficiently handle large volumes of data from diverse sources (web logs, sensor data, transactional records) to uncover valuable insights and trends.</a:t>
            </a:r>
            <a:endParaRPr lang="en-US" sz="1600" dirty="0"/>
          </a:p>
        </p:txBody>
      </p:sp>
      <p:sp>
        <p:nvSpPr>
          <p:cNvPr id="8" name="Shape 5"/>
          <p:cNvSpPr/>
          <p:nvPr/>
        </p:nvSpPr>
        <p:spPr>
          <a:xfrm>
            <a:off x="4674989" y="2057281"/>
            <a:ext cx="463272" cy="463272"/>
          </a:xfrm>
          <a:prstGeom prst="roundRect">
            <a:avLst>
              <a:gd name="adj" fmla="val 6668"/>
            </a:avLst>
          </a:prstGeom>
          <a:solidFill>
            <a:srgbClr val="F2EEEE"/>
          </a:solidFill>
          <a:ln/>
        </p:spPr>
      </p:sp>
      <p:sp>
        <p:nvSpPr>
          <p:cNvPr id="9" name="Text 6"/>
          <p:cNvSpPr/>
          <p:nvPr/>
        </p:nvSpPr>
        <p:spPr>
          <a:xfrm>
            <a:off x="4820126" y="2126694"/>
            <a:ext cx="172879" cy="324326"/>
          </a:xfrm>
          <a:prstGeom prst="rect">
            <a:avLst/>
          </a:prstGeom>
          <a:noFill/>
          <a:ln/>
        </p:spPr>
        <p:txBody>
          <a:bodyPr wrap="none" lIns="0" tIns="0" rIns="0" bIns="0" rtlCol="0" anchor="t"/>
          <a:lstStyle/>
          <a:p>
            <a:pPr algn="ctr" indent="0" marL="0">
              <a:lnSpc>
                <a:spcPts val="2550"/>
              </a:lnSpc>
              <a:buNone/>
            </a:pPr>
            <a:r>
              <a:rPr lang="en-US" sz="2550" dirty="0">
                <a:solidFill>
                  <a:srgbClr val="383838"/>
                </a:solidFill>
                <a:latin typeface="PT Serif" pitchFamily="34" charset="0"/>
                <a:ea typeface="PT Serif" pitchFamily="34" charset="-122"/>
                <a:cs typeface="PT Serif" pitchFamily="34" charset="-120"/>
              </a:rPr>
              <a:t>2</a:t>
            </a:r>
            <a:endParaRPr lang="en-US" sz="2550" dirty="0"/>
          </a:p>
        </p:txBody>
      </p:sp>
      <p:sp>
        <p:nvSpPr>
          <p:cNvPr id="10" name="Text 7"/>
          <p:cNvSpPr/>
          <p:nvPr/>
        </p:nvSpPr>
        <p:spPr>
          <a:xfrm>
            <a:off x="5344120" y="2057281"/>
            <a:ext cx="3079194" cy="675561"/>
          </a:xfrm>
          <a:prstGeom prst="rect">
            <a:avLst/>
          </a:prstGeom>
          <a:noFill/>
          <a:ln/>
        </p:spPr>
        <p:txBody>
          <a:bodyPr wrap="square" lIns="0" tIns="0" rIns="0" bIns="0" rtlCol="0" anchor="t"/>
          <a:lstStyle/>
          <a:p>
            <a:pPr indent="0" marL="0">
              <a:lnSpc>
                <a:spcPts val="2650"/>
              </a:lnSpc>
              <a:buNone/>
            </a:pPr>
            <a:r>
              <a:rPr lang="en-US" sz="2100" dirty="0">
                <a:solidFill>
                  <a:srgbClr val="383838"/>
                </a:solidFill>
                <a:latin typeface="PT Serif" pitchFamily="34" charset="0"/>
                <a:ea typeface="PT Serif" pitchFamily="34" charset="-122"/>
                <a:cs typeface="PT Serif" pitchFamily="34" charset="-120"/>
              </a:rPr>
              <a:t>Develop &amp; Deploy ML Models</a:t>
            </a:r>
            <a:endParaRPr lang="en-US" sz="2100" dirty="0"/>
          </a:p>
        </p:txBody>
      </p:sp>
      <p:sp>
        <p:nvSpPr>
          <p:cNvPr id="11" name="Text 8"/>
          <p:cNvSpPr/>
          <p:nvPr/>
        </p:nvSpPr>
        <p:spPr>
          <a:xfrm>
            <a:off x="5344120" y="2856309"/>
            <a:ext cx="3079194" cy="1647825"/>
          </a:xfrm>
          <a:prstGeom prst="rect">
            <a:avLst/>
          </a:prstGeom>
          <a:noFill/>
          <a:ln/>
        </p:spPr>
        <p:txBody>
          <a:bodyPr wrap="square" lIns="0" tIns="0" rIns="0" bIns="0" rtlCol="0" anchor="t"/>
          <a:lstStyle/>
          <a:p>
            <a:pPr indent="0" marL="0">
              <a:lnSpc>
                <a:spcPts val="2550"/>
              </a:lnSpc>
              <a:buNone/>
            </a:pPr>
            <a:r>
              <a:rPr lang="en-US" sz="1600" dirty="0">
                <a:solidFill>
                  <a:srgbClr val="383838"/>
                </a:solidFill>
                <a:latin typeface="DM Sans" pitchFamily="34" charset="0"/>
                <a:ea typeface="DM Sans" pitchFamily="34" charset="-122"/>
                <a:cs typeface="DM Sans" pitchFamily="34" charset="-120"/>
              </a:rPr>
              <a:t>Leverage tools like TensorFlow, Keras, and PyTorch to build and train predictive machine learning models for advanced data analysis.</a:t>
            </a:r>
            <a:endParaRPr lang="en-US" sz="1600" dirty="0"/>
          </a:p>
        </p:txBody>
      </p:sp>
      <p:sp>
        <p:nvSpPr>
          <p:cNvPr id="12" name="Shape 9"/>
          <p:cNvSpPr/>
          <p:nvPr/>
        </p:nvSpPr>
        <p:spPr>
          <a:xfrm>
            <a:off x="720804" y="4941570"/>
            <a:ext cx="463272" cy="463272"/>
          </a:xfrm>
          <a:prstGeom prst="roundRect">
            <a:avLst>
              <a:gd name="adj" fmla="val 6668"/>
            </a:avLst>
          </a:prstGeom>
          <a:solidFill>
            <a:srgbClr val="F2EEEE"/>
          </a:solidFill>
          <a:ln/>
        </p:spPr>
      </p:sp>
      <p:sp>
        <p:nvSpPr>
          <p:cNvPr id="13" name="Text 10"/>
          <p:cNvSpPr/>
          <p:nvPr/>
        </p:nvSpPr>
        <p:spPr>
          <a:xfrm>
            <a:off x="865942" y="5010983"/>
            <a:ext cx="172879" cy="324326"/>
          </a:xfrm>
          <a:prstGeom prst="rect">
            <a:avLst/>
          </a:prstGeom>
          <a:noFill/>
          <a:ln/>
        </p:spPr>
        <p:txBody>
          <a:bodyPr wrap="none" lIns="0" tIns="0" rIns="0" bIns="0" rtlCol="0" anchor="t"/>
          <a:lstStyle/>
          <a:p>
            <a:pPr algn="ctr" indent="0" marL="0">
              <a:lnSpc>
                <a:spcPts val="2550"/>
              </a:lnSpc>
              <a:buNone/>
            </a:pPr>
            <a:r>
              <a:rPr lang="en-US" sz="2550" dirty="0">
                <a:solidFill>
                  <a:srgbClr val="383838"/>
                </a:solidFill>
                <a:latin typeface="PT Serif" pitchFamily="34" charset="0"/>
                <a:ea typeface="PT Serif" pitchFamily="34" charset="-122"/>
                <a:cs typeface="PT Serif" pitchFamily="34" charset="-120"/>
              </a:rPr>
              <a:t>3</a:t>
            </a:r>
            <a:endParaRPr lang="en-US" sz="2550" dirty="0"/>
          </a:p>
        </p:txBody>
      </p:sp>
      <p:sp>
        <p:nvSpPr>
          <p:cNvPr id="14" name="Text 11"/>
          <p:cNvSpPr/>
          <p:nvPr/>
        </p:nvSpPr>
        <p:spPr>
          <a:xfrm>
            <a:off x="1389936" y="4941570"/>
            <a:ext cx="2703076" cy="337780"/>
          </a:xfrm>
          <a:prstGeom prst="rect">
            <a:avLst/>
          </a:prstGeom>
          <a:noFill/>
          <a:ln/>
        </p:spPr>
        <p:txBody>
          <a:bodyPr wrap="none" lIns="0" tIns="0" rIns="0" bIns="0" rtlCol="0" anchor="t"/>
          <a:lstStyle/>
          <a:p>
            <a:pPr indent="0" marL="0">
              <a:lnSpc>
                <a:spcPts val="2650"/>
              </a:lnSpc>
              <a:buNone/>
            </a:pPr>
            <a:r>
              <a:rPr lang="en-US" sz="2100" dirty="0">
                <a:solidFill>
                  <a:srgbClr val="383838"/>
                </a:solidFill>
                <a:latin typeface="PT Serif" pitchFamily="34" charset="0"/>
                <a:ea typeface="PT Serif" pitchFamily="34" charset="-122"/>
                <a:cs typeface="PT Serif" pitchFamily="34" charset="-120"/>
              </a:rPr>
              <a:t>Optimize Costs</a:t>
            </a:r>
            <a:endParaRPr lang="en-US" sz="2100" dirty="0"/>
          </a:p>
        </p:txBody>
      </p:sp>
      <p:sp>
        <p:nvSpPr>
          <p:cNvPr id="15" name="Text 12"/>
          <p:cNvSpPr/>
          <p:nvPr/>
        </p:nvSpPr>
        <p:spPr>
          <a:xfrm>
            <a:off x="1389936" y="5402818"/>
            <a:ext cx="3079194" cy="1647825"/>
          </a:xfrm>
          <a:prstGeom prst="rect">
            <a:avLst/>
          </a:prstGeom>
          <a:noFill/>
          <a:ln/>
        </p:spPr>
        <p:txBody>
          <a:bodyPr wrap="square" lIns="0" tIns="0" rIns="0" bIns="0" rtlCol="0" anchor="t"/>
          <a:lstStyle/>
          <a:p>
            <a:pPr indent="0" marL="0">
              <a:lnSpc>
                <a:spcPts val="2550"/>
              </a:lnSpc>
              <a:buNone/>
            </a:pPr>
            <a:r>
              <a:rPr lang="en-US" sz="1600" dirty="0">
                <a:solidFill>
                  <a:srgbClr val="383838"/>
                </a:solidFill>
                <a:latin typeface="DM Sans" pitchFamily="34" charset="0"/>
                <a:ea typeface="DM Sans" pitchFamily="34" charset="-122"/>
                <a:cs typeface="DM Sans" pitchFamily="34" charset="-120"/>
              </a:rPr>
              <a:t>Databricks provides a cost-effective solution for data engineering, machine learning, and analytics, optimizing resource allocation.</a:t>
            </a:r>
            <a:endParaRPr lang="en-US" sz="1600" dirty="0"/>
          </a:p>
        </p:txBody>
      </p:sp>
      <p:sp>
        <p:nvSpPr>
          <p:cNvPr id="16" name="Shape 13"/>
          <p:cNvSpPr/>
          <p:nvPr/>
        </p:nvSpPr>
        <p:spPr>
          <a:xfrm>
            <a:off x="4674989" y="4941570"/>
            <a:ext cx="463272" cy="463272"/>
          </a:xfrm>
          <a:prstGeom prst="roundRect">
            <a:avLst>
              <a:gd name="adj" fmla="val 6668"/>
            </a:avLst>
          </a:prstGeom>
          <a:solidFill>
            <a:srgbClr val="F2EEEE"/>
          </a:solidFill>
          <a:ln/>
        </p:spPr>
      </p:sp>
      <p:sp>
        <p:nvSpPr>
          <p:cNvPr id="17" name="Text 14"/>
          <p:cNvSpPr/>
          <p:nvPr/>
        </p:nvSpPr>
        <p:spPr>
          <a:xfrm>
            <a:off x="4820126" y="5010983"/>
            <a:ext cx="172879" cy="324326"/>
          </a:xfrm>
          <a:prstGeom prst="rect">
            <a:avLst/>
          </a:prstGeom>
          <a:noFill/>
          <a:ln/>
        </p:spPr>
        <p:txBody>
          <a:bodyPr wrap="none" lIns="0" tIns="0" rIns="0" bIns="0" rtlCol="0" anchor="t"/>
          <a:lstStyle/>
          <a:p>
            <a:pPr algn="ctr" indent="0" marL="0">
              <a:lnSpc>
                <a:spcPts val="2550"/>
              </a:lnSpc>
              <a:buNone/>
            </a:pPr>
            <a:r>
              <a:rPr lang="en-US" sz="2550" dirty="0">
                <a:solidFill>
                  <a:srgbClr val="383838"/>
                </a:solidFill>
                <a:latin typeface="PT Serif" pitchFamily="34" charset="0"/>
                <a:ea typeface="PT Serif" pitchFamily="34" charset="-122"/>
                <a:cs typeface="PT Serif" pitchFamily="34" charset="-120"/>
              </a:rPr>
              <a:t>4</a:t>
            </a:r>
            <a:endParaRPr lang="en-US" sz="2550" dirty="0"/>
          </a:p>
        </p:txBody>
      </p:sp>
      <p:sp>
        <p:nvSpPr>
          <p:cNvPr id="18" name="Text 15"/>
          <p:cNvSpPr/>
          <p:nvPr/>
        </p:nvSpPr>
        <p:spPr>
          <a:xfrm>
            <a:off x="5344120" y="4941570"/>
            <a:ext cx="3079194" cy="675561"/>
          </a:xfrm>
          <a:prstGeom prst="rect">
            <a:avLst/>
          </a:prstGeom>
          <a:noFill/>
          <a:ln/>
        </p:spPr>
        <p:txBody>
          <a:bodyPr wrap="square" lIns="0" tIns="0" rIns="0" bIns="0" rtlCol="0" anchor="t"/>
          <a:lstStyle/>
          <a:p>
            <a:pPr indent="0" marL="0">
              <a:lnSpc>
                <a:spcPts val="2650"/>
              </a:lnSpc>
              <a:buNone/>
            </a:pPr>
            <a:r>
              <a:rPr lang="en-US" sz="2100" dirty="0">
                <a:solidFill>
                  <a:srgbClr val="383838"/>
                </a:solidFill>
                <a:latin typeface="PT Serif" pitchFamily="34" charset="0"/>
                <a:ea typeface="PT Serif" pitchFamily="34" charset="-122"/>
                <a:cs typeface="PT Serif" pitchFamily="34" charset="-120"/>
              </a:rPr>
              <a:t>Perform Real-time Analysis</a:t>
            </a:r>
            <a:endParaRPr lang="en-US" sz="2100" dirty="0"/>
          </a:p>
        </p:txBody>
      </p:sp>
      <p:sp>
        <p:nvSpPr>
          <p:cNvPr id="19" name="Text 16"/>
          <p:cNvSpPr/>
          <p:nvPr/>
        </p:nvSpPr>
        <p:spPr>
          <a:xfrm>
            <a:off x="5344120" y="5740598"/>
            <a:ext cx="3079194" cy="1647825"/>
          </a:xfrm>
          <a:prstGeom prst="rect">
            <a:avLst/>
          </a:prstGeom>
          <a:noFill/>
          <a:ln/>
        </p:spPr>
        <p:txBody>
          <a:bodyPr wrap="square" lIns="0" tIns="0" rIns="0" bIns="0" rtlCol="0" anchor="t"/>
          <a:lstStyle/>
          <a:p>
            <a:pPr indent="0" marL="0">
              <a:lnSpc>
                <a:spcPts val="2550"/>
              </a:lnSpc>
              <a:buNone/>
            </a:pPr>
            <a:r>
              <a:rPr lang="en-US" sz="1600" dirty="0">
                <a:solidFill>
                  <a:srgbClr val="383838"/>
                </a:solidFill>
                <a:latin typeface="DM Sans" pitchFamily="34" charset="0"/>
                <a:ea typeface="DM Sans" pitchFamily="34" charset="-122"/>
                <a:cs typeface="DM Sans" pitchFamily="34" charset="-120"/>
              </a:rPr>
              <a:t>Enable real-time monitoring and analysis of streaming data from various sources for timely decision-making and immediate action.</a:t>
            </a:r>
            <a:endParaRPr lang="en-US" sz="16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588645" y="631865"/>
            <a:ext cx="6793587" cy="551855"/>
          </a:xfrm>
          <a:prstGeom prst="rect">
            <a:avLst/>
          </a:prstGeom>
          <a:noFill/>
          <a:ln/>
        </p:spPr>
        <p:txBody>
          <a:bodyPr wrap="none" lIns="0" tIns="0" rIns="0" bIns="0" rtlCol="0" anchor="t"/>
          <a:lstStyle/>
          <a:p>
            <a:pPr indent="0" marL="0">
              <a:lnSpc>
                <a:spcPts val="4300"/>
              </a:lnSpc>
              <a:buNone/>
            </a:pPr>
            <a:r>
              <a:rPr lang="en-US" sz="3450" dirty="0">
                <a:solidFill>
                  <a:srgbClr val="020202"/>
                </a:solidFill>
                <a:latin typeface="PT Serif" pitchFamily="34" charset="0"/>
                <a:ea typeface="PT Serif" pitchFamily="34" charset="-122"/>
                <a:cs typeface="PT Serif" pitchFamily="34" charset="-120"/>
              </a:rPr>
              <a:t>Use Cases and Customer Successes</a:t>
            </a:r>
            <a:endParaRPr lang="en-US" sz="3450" dirty="0"/>
          </a:p>
        </p:txBody>
      </p:sp>
      <p:pic>
        <p:nvPicPr>
          <p:cNvPr id="3" name="Image 0" descr="preencoded.png">    </p:cNvPr>
          <p:cNvPicPr>
            <a:picLocks noChangeAspect="1"/>
          </p:cNvPicPr>
          <p:nvPr/>
        </p:nvPicPr>
        <p:blipFill>
          <a:blip r:embed="rId1"/>
          <a:stretch>
            <a:fillRect/>
          </a:stretch>
        </p:blipFill>
        <p:spPr>
          <a:xfrm>
            <a:off x="588645" y="1520071"/>
            <a:ext cx="2353508" cy="1454467"/>
          </a:xfrm>
          <a:prstGeom prst="rect">
            <a:avLst/>
          </a:prstGeom>
        </p:spPr>
      </p:pic>
      <p:sp>
        <p:nvSpPr>
          <p:cNvPr id="4" name="Text 1"/>
          <p:cNvSpPr/>
          <p:nvPr/>
        </p:nvSpPr>
        <p:spPr>
          <a:xfrm>
            <a:off x="588645" y="3184684"/>
            <a:ext cx="3128843" cy="275868"/>
          </a:xfrm>
          <a:prstGeom prst="rect">
            <a:avLst/>
          </a:prstGeom>
          <a:noFill/>
          <a:ln/>
        </p:spPr>
        <p:txBody>
          <a:bodyPr wrap="none" lIns="0" tIns="0" rIns="0" bIns="0" rtlCol="0" anchor="t"/>
          <a:lstStyle/>
          <a:p>
            <a:pPr algn="l" indent="0" marL="0">
              <a:lnSpc>
                <a:spcPts val="2150"/>
              </a:lnSpc>
              <a:buNone/>
            </a:pPr>
            <a:r>
              <a:rPr lang="en-US" sz="1700" dirty="0">
                <a:solidFill>
                  <a:srgbClr val="383838"/>
                </a:solidFill>
                <a:latin typeface="PT Serif" pitchFamily="34" charset="0"/>
                <a:ea typeface="PT Serif" pitchFamily="34" charset="-122"/>
                <a:cs typeface="PT Serif" pitchFamily="34" charset="-120"/>
              </a:rPr>
              <a:t>Personalized Recommendations</a:t>
            </a:r>
            <a:endParaRPr lang="en-US" sz="1700" dirty="0"/>
          </a:p>
        </p:txBody>
      </p:sp>
      <p:sp>
        <p:nvSpPr>
          <p:cNvPr id="5" name="Text 2"/>
          <p:cNvSpPr/>
          <p:nvPr/>
        </p:nvSpPr>
        <p:spPr>
          <a:xfrm>
            <a:off x="588645" y="3561398"/>
            <a:ext cx="3174087" cy="3767137"/>
          </a:xfrm>
          <a:prstGeom prst="rect">
            <a:avLst/>
          </a:prstGeom>
          <a:noFill/>
          <a:ln/>
        </p:spPr>
        <p:txBody>
          <a:bodyPr wrap="square" lIns="0" tIns="0" rIns="0" bIns="0" rtlCol="0" anchor="t"/>
          <a:lstStyle/>
          <a:p>
            <a:pPr algn="l" indent="0" marL="0">
              <a:lnSpc>
                <a:spcPts val="2100"/>
              </a:lnSpc>
              <a:buNone/>
            </a:pPr>
            <a:r>
              <a:rPr lang="en-US" sz="1300" dirty="0">
                <a:solidFill>
                  <a:srgbClr val="383838"/>
                </a:solidFill>
                <a:latin typeface="DM Sans" pitchFamily="34" charset="0"/>
                <a:ea typeface="DM Sans" pitchFamily="34" charset="-122"/>
                <a:cs typeface="DM Sans" pitchFamily="34" charset="-120"/>
              </a:rPr>
              <a:t>Retailers leverage Databricks' powerful analytics capabilities to analyze vast amounts of customer data, encompassing browsing history, purchase patterns, and demographics. This detailed analysis enables the creation of highly personalized product recommendations, delivered seamlessly through various channels such as email, website, and mobile apps. The result is a significant boost in sales conversion rates and enhanced customer satisfaction, fostering loyalty and repeat business.</a:t>
            </a:r>
            <a:endParaRPr lang="en-US" sz="1300" dirty="0"/>
          </a:p>
        </p:txBody>
      </p:sp>
      <p:pic>
        <p:nvPicPr>
          <p:cNvPr id="6" name="Image 1" descr="preencoded.png">    </p:cNvPr>
          <p:cNvPicPr>
            <a:picLocks noChangeAspect="1"/>
          </p:cNvPicPr>
          <p:nvPr/>
        </p:nvPicPr>
        <p:blipFill>
          <a:blip r:embed="rId2"/>
          <a:stretch>
            <a:fillRect/>
          </a:stretch>
        </p:blipFill>
        <p:spPr>
          <a:xfrm>
            <a:off x="4014907" y="1520071"/>
            <a:ext cx="2353628" cy="1454587"/>
          </a:xfrm>
          <a:prstGeom prst="rect">
            <a:avLst/>
          </a:prstGeom>
        </p:spPr>
      </p:pic>
      <p:sp>
        <p:nvSpPr>
          <p:cNvPr id="7" name="Text 3"/>
          <p:cNvSpPr/>
          <p:nvPr/>
        </p:nvSpPr>
        <p:spPr>
          <a:xfrm>
            <a:off x="4014907" y="3184803"/>
            <a:ext cx="2207419" cy="275868"/>
          </a:xfrm>
          <a:prstGeom prst="rect">
            <a:avLst/>
          </a:prstGeom>
          <a:noFill/>
          <a:ln/>
        </p:spPr>
        <p:txBody>
          <a:bodyPr wrap="none" lIns="0" tIns="0" rIns="0" bIns="0" rtlCol="0" anchor="t"/>
          <a:lstStyle/>
          <a:p>
            <a:pPr algn="l" indent="0" marL="0">
              <a:lnSpc>
                <a:spcPts val="2150"/>
              </a:lnSpc>
              <a:buNone/>
            </a:pPr>
            <a:r>
              <a:rPr lang="en-US" sz="1700" dirty="0">
                <a:solidFill>
                  <a:srgbClr val="383838"/>
                </a:solidFill>
                <a:latin typeface="PT Serif" pitchFamily="34" charset="0"/>
                <a:ea typeface="PT Serif" pitchFamily="34" charset="-122"/>
                <a:cs typeface="PT Serif" pitchFamily="34" charset="-120"/>
              </a:rPr>
              <a:t>Healthcare Analytics</a:t>
            </a:r>
            <a:endParaRPr lang="en-US" sz="1700" dirty="0"/>
          </a:p>
        </p:txBody>
      </p:sp>
      <p:sp>
        <p:nvSpPr>
          <p:cNvPr id="8" name="Text 4"/>
          <p:cNvSpPr/>
          <p:nvPr/>
        </p:nvSpPr>
        <p:spPr>
          <a:xfrm>
            <a:off x="4014907" y="3561517"/>
            <a:ext cx="3174206" cy="4036219"/>
          </a:xfrm>
          <a:prstGeom prst="rect">
            <a:avLst/>
          </a:prstGeom>
          <a:noFill/>
          <a:ln/>
        </p:spPr>
        <p:txBody>
          <a:bodyPr wrap="square" lIns="0" tIns="0" rIns="0" bIns="0" rtlCol="0" anchor="t"/>
          <a:lstStyle/>
          <a:p>
            <a:pPr algn="l" indent="0" marL="0">
              <a:lnSpc>
                <a:spcPts val="2100"/>
              </a:lnSpc>
              <a:buNone/>
            </a:pPr>
            <a:r>
              <a:rPr lang="en-US" sz="1300" dirty="0">
                <a:solidFill>
                  <a:srgbClr val="383838"/>
                </a:solidFill>
                <a:latin typeface="DM Sans" pitchFamily="34" charset="0"/>
                <a:ea typeface="DM Sans" pitchFamily="34" charset="-122"/>
                <a:cs typeface="DM Sans" pitchFamily="34" charset="-120"/>
              </a:rPr>
              <a:t>Healthcare organizations are using Databricks to revolutionize patient care. By analyzing large datasets of patient records, medical images, and research findings, healthcare providers gain critical insights for more accurate diagnoses, optimized treatment plans, and improved patient outcomes. Databricks' robust platform ensures secure and compliant handling of sensitive patient information, while the platform's scalability enables seamless processing of vast datasets, accelerating research and improving clinical decision-making.</a:t>
            </a:r>
            <a:endParaRPr lang="en-US" sz="1300" dirty="0"/>
          </a:p>
        </p:txBody>
      </p:sp>
      <p:pic>
        <p:nvPicPr>
          <p:cNvPr id="9" name="Image 2" descr="preencoded.png">    </p:cNvPr>
          <p:cNvPicPr>
            <a:picLocks noChangeAspect="1"/>
          </p:cNvPicPr>
          <p:nvPr/>
        </p:nvPicPr>
        <p:blipFill>
          <a:blip r:embed="rId3"/>
          <a:stretch>
            <a:fillRect/>
          </a:stretch>
        </p:blipFill>
        <p:spPr>
          <a:xfrm>
            <a:off x="7441287" y="1520071"/>
            <a:ext cx="2353508" cy="1454467"/>
          </a:xfrm>
          <a:prstGeom prst="rect">
            <a:avLst/>
          </a:prstGeom>
        </p:spPr>
      </p:pic>
      <p:sp>
        <p:nvSpPr>
          <p:cNvPr id="10" name="Text 5"/>
          <p:cNvSpPr/>
          <p:nvPr/>
        </p:nvSpPr>
        <p:spPr>
          <a:xfrm>
            <a:off x="7441287" y="3184684"/>
            <a:ext cx="3174087" cy="551736"/>
          </a:xfrm>
          <a:prstGeom prst="rect">
            <a:avLst/>
          </a:prstGeom>
          <a:noFill/>
          <a:ln/>
        </p:spPr>
        <p:txBody>
          <a:bodyPr wrap="square" lIns="0" tIns="0" rIns="0" bIns="0" rtlCol="0" anchor="t"/>
          <a:lstStyle/>
          <a:p>
            <a:pPr algn="l" indent="0" marL="0">
              <a:lnSpc>
                <a:spcPts val="2150"/>
              </a:lnSpc>
              <a:buNone/>
            </a:pPr>
            <a:r>
              <a:rPr lang="en-US" sz="1700" dirty="0">
                <a:solidFill>
                  <a:srgbClr val="383838"/>
                </a:solidFill>
                <a:latin typeface="PT Serif" pitchFamily="34" charset="0"/>
                <a:ea typeface="PT Serif" pitchFamily="34" charset="-122"/>
                <a:cs typeface="PT Serif" pitchFamily="34" charset="-120"/>
              </a:rPr>
              <a:t>Financial Modeling &amp; Risk Assessment</a:t>
            </a:r>
            <a:endParaRPr lang="en-US" sz="1700" dirty="0"/>
          </a:p>
        </p:txBody>
      </p:sp>
      <p:sp>
        <p:nvSpPr>
          <p:cNvPr id="11" name="Text 6"/>
          <p:cNvSpPr/>
          <p:nvPr/>
        </p:nvSpPr>
        <p:spPr>
          <a:xfrm>
            <a:off x="7441287" y="3837265"/>
            <a:ext cx="3174087" cy="3228975"/>
          </a:xfrm>
          <a:prstGeom prst="rect">
            <a:avLst/>
          </a:prstGeom>
          <a:noFill/>
          <a:ln/>
        </p:spPr>
        <p:txBody>
          <a:bodyPr wrap="square" lIns="0" tIns="0" rIns="0" bIns="0" rtlCol="0" anchor="t"/>
          <a:lstStyle/>
          <a:p>
            <a:pPr algn="l" indent="0" marL="0">
              <a:lnSpc>
                <a:spcPts val="2100"/>
              </a:lnSpc>
              <a:buNone/>
            </a:pPr>
            <a:r>
              <a:rPr lang="en-US" sz="1300" dirty="0">
                <a:solidFill>
                  <a:srgbClr val="383838"/>
                </a:solidFill>
                <a:latin typeface="DM Sans" pitchFamily="34" charset="0"/>
                <a:ea typeface="DM Sans" pitchFamily="34" charset="-122"/>
                <a:cs typeface="DM Sans" pitchFamily="34" charset="-120"/>
              </a:rPr>
              <a:t>Financial institutions rely on Databricks to enhance their predictive modeling capabilities and improve risk assessment. By processing massive financial datasets, Databricks helps institutions create more accurate models for predicting market trends, assessing credit risk, and identifying fraud. The platform's speed and efficiency streamline complex financial analyses, enabling faster and better-informed decision-making.</a:t>
            </a:r>
            <a:endParaRPr lang="en-US" sz="1300" dirty="0"/>
          </a:p>
        </p:txBody>
      </p:sp>
      <p:pic>
        <p:nvPicPr>
          <p:cNvPr id="12" name="Image 3" descr="preencoded.png">    </p:cNvPr>
          <p:cNvPicPr>
            <a:picLocks noChangeAspect="1"/>
          </p:cNvPicPr>
          <p:nvPr/>
        </p:nvPicPr>
        <p:blipFill>
          <a:blip r:embed="rId4"/>
          <a:stretch>
            <a:fillRect/>
          </a:stretch>
        </p:blipFill>
        <p:spPr>
          <a:xfrm>
            <a:off x="10867549" y="1520071"/>
            <a:ext cx="2353628" cy="1454587"/>
          </a:xfrm>
          <a:prstGeom prst="rect">
            <a:avLst/>
          </a:prstGeom>
        </p:spPr>
      </p:pic>
      <p:sp>
        <p:nvSpPr>
          <p:cNvPr id="13" name="Text 7"/>
          <p:cNvSpPr/>
          <p:nvPr/>
        </p:nvSpPr>
        <p:spPr>
          <a:xfrm>
            <a:off x="10867549" y="3184803"/>
            <a:ext cx="3174206" cy="551736"/>
          </a:xfrm>
          <a:prstGeom prst="rect">
            <a:avLst/>
          </a:prstGeom>
          <a:noFill/>
          <a:ln/>
        </p:spPr>
        <p:txBody>
          <a:bodyPr wrap="square" lIns="0" tIns="0" rIns="0" bIns="0" rtlCol="0" anchor="t"/>
          <a:lstStyle/>
          <a:p>
            <a:pPr algn="l" indent="0" marL="0">
              <a:lnSpc>
                <a:spcPts val="2150"/>
              </a:lnSpc>
              <a:buNone/>
            </a:pPr>
            <a:r>
              <a:rPr lang="en-US" sz="1700" dirty="0">
                <a:solidFill>
                  <a:srgbClr val="383838"/>
                </a:solidFill>
                <a:latin typeface="PT Serif" pitchFamily="34" charset="0"/>
                <a:ea typeface="PT Serif" pitchFamily="34" charset="-122"/>
                <a:cs typeface="PT Serif" pitchFamily="34" charset="-120"/>
              </a:rPr>
              <a:t>Real-time Monitoring and Anomaly Detection</a:t>
            </a:r>
            <a:endParaRPr lang="en-US" sz="1700" dirty="0"/>
          </a:p>
        </p:txBody>
      </p:sp>
      <p:sp>
        <p:nvSpPr>
          <p:cNvPr id="14" name="Text 8"/>
          <p:cNvSpPr/>
          <p:nvPr/>
        </p:nvSpPr>
        <p:spPr>
          <a:xfrm>
            <a:off x="10867549" y="3837384"/>
            <a:ext cx="3174206" cy="3228975"/>
          </a:xfrm>
          <a:prstGeom prst="rect">
            <a:avLst/>
          </a:prstGeom>
          <a:noFill/>
          <a:ln/>
        </p:spPr>
        <p:txBody>
          <a:bodyPr wrap="square" lIns="0" tIns="0" rIns="0" bIns="0" rtlCol="0" anchor="t"/>
          <a:lstStyle/>
          <a:p>
            <a:pPr algn="l" indent="0" marL="0">
              <a:lnSpc>
                <a:spcPts val="2100"/>
              </a:lnSpc>
              <a:buNone/>
            </a:pPr>
            <a:r>
              <a:rPr lang="en-US" sz="1300" dirty="0">
                <a:solidFill>
                  <a:srgbClr val="383838"/>
                </a:solidFill>
                <a:latin typeface="DM Sans" pitchFamily="34" charset="0"/>
                <a:ea typeface="DM Sans" pitchFamily="34" charset="-122"/>
                <a:cs typeface="DM Sans" pitchFamily="34" charset="-120"/>
              </a:rPr>
              <a:t>Companies across various industries, such as manufacturing and transportation, utilize Databricks for real-time monitoring and anomaly detection. By processing high-velocity data streams, Databricks identifies unusual patterns or outliers in real-time, enabling rapid responses to potential problems. This predictive analysis reduces downtime, enhances operational efficiency, and prevents costly disruptions.</a:t>
            </a:r>
            <a:endParaRPr lang="en-US" sz="13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871061"/>
            <a:ext cx="6940748" cy="744260"/>
          </a:xfrm>
          <a:prstGeom prst="rect">
            <a:avLst/>
          </a:prstGeom>
          <a:noFill/>
          <a:ln/>
        </p:spPr>
        <p:txBody>
          <a:bodyPr wrap="none" lIns="0" tIns="0" rIns="0" bIns="0" rtlCol="0" anchor="t"/>
          <a:lstStyle/>
          <a:p>
            <a:pPr indent="0" marL="0">
              <a:lnSpc>
                <a:spcPts val="5850"/>
              </a:lnSpc>
              <a:buNone/>
            </a:pPr>
            <a:r>
              <a:rPr lang="en-US" sz="4650" dirty="0">
                <a:solidFill>
                  <a:srgbClr val="020202"/>
                </a:solidFill>
                <a:latin typeface="PT Serif" pitchFamily="34" charset="0"/>
                <a:ea typeface="PT Serif" pitchFamily="34" charset="-122"/>
                <a:cs typeface="PT Serif" pitchFamily="34" charset="-120"/>
              </a:rPr>
              <a:t>The Databricks Advantage</a:t>
            </a:r>
            <a:endParaRPr lang="en-US" sz="4650" dirty="0"/>
          </a:p>
        </p:txBody>
      </p:sp>
      <p:sp>
        <p:nvSpPr>
          <p:cNvPr id="3" name="Shape 1"/>
          <p:cNvSpPr/>
          <p:nvPr/>
        </p:nvSpPr>
        <p:spPr>
          <a:xfrm>
            <a:off x="793790" y="2068949"/>
            <a:ext cx="2173724" cy="1687592"/>
          </a:xfrm>
          <a:prstGeom prst="roundRect">
            <a:avLst>
              <a:gd name="adj" fmla="val 2016"/>
            </a:avLst>
          </a:prstGeom>
          <a:solidFill>
            <a:srgbClr val="F2EEEE"/>
          </a:solidFill>
          <a:ln/>
        </p:spPr>
      </p:sp>
      <p:sp>
        <p:nvSpPr>
          <p:cNvPr id="4" name="Text 2"/>
          <p:cNvSpPr/>
          <p:nvPr/>
        </p:nvSpPr>
        <p:spPr>
          <a:xfrm>
            <a:off x="1020604" y="2685931"/>
            <a:ext cx="151090" cy="453509"/>
          </a:xfrm>
          <a:prstGeom prst="rect">
            <a:avLst/>
          </a:prstGeom>
          <a:noFill/>
          <a:ln/>
        </p:spPr>
        <p:txBody>
          <a:bodyPr wrap="none" lIns="0" tIns="0" rIns="0" bIns="0" rtlCol="0" anchor="t"/>
          <a:lstStyle/>
          <a:p>
            <a:pPr algn="ctr" indent="0" marL="0">
              <a:lnSpc>
                <a:spcPts val="3550"/>
              </a:lnSpc>
              <a:buNone/>
            </a:pPr>
            <a:r>
              <a:rPr lang="en-US" sz="2200" dirty="0">
                <a:solidFill>
                  <a:srgbClr val="383838"/>
                </a:solidFill>
                <a:latin typeface="PT Serif" pitchFamily="34" charset="0"/>
                <a:ea typeface="PT Serif" pitchFamily="34" charset="-122"/>
                <a:cs typeface="PT Serif" pitchFamily="34" charset="-120"/>
              </a:rPr>
              <a:t>1</a:t>
            </a:r>
            <a:endParaRPr lang="en-US" sz="2200" dirty="0"/>
          </a:p>
        </p:txBody>
      </p:sp>
      <p:sp>
        <p:nvSpPr>
          <p:cNvPr id="5" name="Text 3"/>
          <p:cNvSpPr/>
          <p:nvPr/>
        </p:nvSpPr>
        <p:spPr>
          <a:xfrm>
            <a:off x="3194328" y="2295763"/>
            <a:ext cx="2977039" cy="372070"/>
          </a:xfrm>
          <a:prstGeom prst="rect">
            <a:avLst/>
          </a:prstGeom>
          <a:noFill/>
          <a:ln/>
        </p:spPr>
        <p:txBody>
          <a:bodyPr wrap="none" lIns="0" tIns="0" rIns="0" bIns="0" rtlCol="0" anchor="t"/>
          <a:lstStyle/>
          <a:p>
            <a:pPr algn="l" indent="0" marL="0">
              <a:lnSpc>
                <a:spcPts val="2900"/>
              </a:lnSpc>
              <a:buNone/>
            </a:pPr>
            <a:r>
              <a:rPr lang="en-US" sz="2300" dirty="0">
                <a:solidFill>
                  <a:srgbClr val="383838"/>
                </a:solidFill>
                <a:latin typeface="PT Serif" pitchFamily="34" charset="0"/>
                <a:ea typeface="PT Serif" pitchFamily="34" charset="-122"/>
                <a:cs typeface="PT Serif" pitchFamily="34" charset="-120"/>
              </a:rPr>
              <a:t>Unified Platform</a:t>
            </a:r>
            <a:endParaRPr lang="en-US" sz="2300" dirty="0"/>
          </a:p>
        </p:txBody>
      </p:sp>
      <p:sp>
        <p:nvSpPr>
          <p:cNvPr id="6" name="Text 4"/>
          <p:cNvSpPr/>
          <p:nvPr/>
        </p:nvSpPr>
        <p:spPr>
          <a:xfrm>
            <a:off x="3194328" y="2803922"/>
            <a:ext cx="10415468" cy="725805"/>
          </a:xfrm>
          <a:prstGeom prst="rect">
            <a:avLst/>
          </a:prstGeom>
          <a:noFill/>
          <a:ln/>
        </p:spPr>
        <p:txBody>
          <a:bodyPr wrap="square" lIns="0" tIns="0" rIns="0" bIns="0" rtlCol="0" anchor="t"/>
          <a:lstStyle/>
          <a:p>
            <a:pPr algn="l" indent="0" marL="0">
              <a:lnSpc>
                <a:spcPts val="2850"/>
              </a:lnSpc>
              <a:buNone/>
            </a:pPr>
            <a:r>
              <a:rPr lang="en-US" sz="1750" dirty="0">
                <a:solidFill>
                  <a:srgbClr val="383838"/>
                </a:solidFill>
                <a:latin typeface="DM Sans" pitchFamily="34" charset="0"/>
                <a:ea typeface="DM Sans" pitchFamily="34" charset="-122"/>
                <a:cs typeface="DM Sans" pitchFamily="34" charset="-120"/>
              </a:rPr>
              <a:t>Databricks consolidates data engineering, machine learning, and analytics, providing a single platform for all data-related tasks.</a:t>
            </a:r>
            <a:endParaRPr lang="en-US" sz="1750" dirty="0"/>
          </a:p>
        </p:txBody>
      </p:sp>
      <p:sp>
        <p:nvSpPr>
          <p:cNvPr id="7" name="Shape 5"/>
          <p:cNvSpPr/>
          <p:nvPr/>
        </p:nvSpPr>
        <p:spPr>
          <a:xfrm>
            <a:off x="3080861" y="3741301"/>
            <a:ext cx="10642402" cy="15240"/>
          </a:xfrm>
          <a:prstGeom prst="roundRect">
            <a:avLst>
              <a:gd name="adj" fmla="val 223256"/>
            </a:avLst>
          </a:prstGeom>
          <a:solidFill>
            <a:srgbClr val="D8D4D4"/>
          </a:solidFill>
          <a:ln/>
        </p:spPr>
      </p:sp>
      <p:sp>
        <p:nvSpPr>
          <p:cNvPr id="8" name="Shape 6"/>
          <p:cNvSpPr/>
          <p:nvPr/>
        </p:nvSpPr>
        <p:spPr>
          <a:xfrm>
            <a:off x="793790" y="3869888"/>
            <a:ext cx="4347567" cy="1687592"/>
          </a:xfrm>
          <a:prstGeom prst="roundRect">
            <a:avLst>
              <a:gd name="adj" fmla="val 2016"/>
            </a:avLst>
          </a:prstGeom>
          <a:solidFill>
            <a:srgbClr val="F2EEEE"/>
          </a:solidFill>
          <a:ln/>
        </p:spPr>
      </p:sp>
      <p:sp>
        <p:nvSpPr>
          <p:cNvPr id="9" name="Text 7"/>
          <p:cNvSpPr/>
          <p:nvPr/>
        </p:nvSpPr>
        <p:spPr>
          <a:xfrm>
            <a:off x="1020604" y="4486870"/>
            <a:ext cx="151090" cy="453509"/>
          </a:xfrm>
          <a:prstGeom prst="rect">
            <a:avLst/>
          </a:prstGeom>
          <a:noFill/>
          <a:ln/>
        </p:spPr>
        <p:txBody>
          <a:bodyPr wrap="none" lIns="0" tIns="0" rIns="0" bIns="0" rtlCol="0" anchor="t"/>
          <a:lstStyle/>
          <a:p>
            <a:pPr algn="ctr" indent="0" marL="0">
              <a:lnSpc>
                <a:spcPts val="3550"/>
              </a:lnSpc>
              <a:buNone/>
            </a:pPr>
            <a:r>
              <a:rPr lang="en-US" sz="2200" dirty="0">
                <a:solidFill>
                  <a:srgbClr val="383838"/>
                </a:solidFill>
                <a:latin typeface="PT Serif" pitchFamily="34" charset="0"/>
                <a:ea typeface="PT Serif" pitchFamily="34" charset="-122"/>
                <a:cs typeface="PT Serif" pitchFamily="34" charset="-120"/>
              </a:rPr>
              <a:t>2</a:t>
            </a:r>
            <a:endParaRPr lang="en-US" sz="2200" dirty="0"/>
          </a:p>
        </p:txBody>
      </p:sp>
      <p:sp>
        <p:nvSpPr>
          <p:cNvPr id="10" name="Text 8"/>
          <p:cNvSpPr/>
          <p:nvPr/>
        </p:nvSpPr>
        <p:spPr>
          <a:xfrm>
            <a:off x="5368171" y="4096703"/>
            <a:ext cx="2977039" cy="372070"/>
          </a:xfrm>
          <a:prstGeom prst="rect">
            <a:avLst/>
          </a:prstGeom>
          <a:noFill/>
          <a:ln/>
        </p:spPr>
        <p:txBody>
          <a:bodyPr wrap="none" lIns="0" tIns="0" rIns="0" bIns="0" rtlCol="0" anchor="t"/>
          <a:lstStyle/>
          <a:p>
            <a:pPr algn="l" indent="0" marL="0">
              <a:lnSpc>
                <a:spcPts val="2900"/>
              </a:lnSpc>
              <a:buNone/>
            </a:pPr>
            <a:r>
              <a:rPr lang="en-US" sz="2300" dirty="0">
                <a:solidFill>
                  <a:srgbClr val="383838"/>
                </a:solidFill>
                <a:latin typeface="PT Serif" pitchFamily="34" charset="0"/>
                <a:ea typeface="PT Serif" pitchFamily="34" charset="-122"/>
                <a:cs typeface="PT Serif" pitchFamily="34" charset="-120"/>
              </a:rPr>
              <a:t>Open and Extensible</a:t>
            </a:r>
            <a:endParaRPr lang="en-US" sz="2300" dirty="0"/>
          </a:p>
        </p:txBody>
      </p:sp>
      <p:sp>
        <p:nvSpPr>
          <p:cNvPr id="11" name="Text 9"/>
          <p:cNvSpPr/>
          <p:nvPr/>
        </p:nvSpPr>
        <p:spPr>
          <a:xfrm>
            <a:off x="5368171" y="4604861"/>
            <a:ext cx="8241625" cy="725805"/>
          </a:xfrm>
          <a:prstGeom prst="rect">
            <a:avLst/>
          </a:prstGeom>
          <a:noFill/>
          <a:ln/>
        </p:spPr>
        <p:txBody>
          <a:bodyPr wrap="square" lIns="0" tIns="0" rIns="0" bIns="0" rtlCol="0" anchor="t"/>
          <a:lstStyle/>
          <a:p>
            <a:pPr algn="l" indent="0" marL="0">
              <a:lnSpc>
                <a:spcPts val="2850"/>
              </a:lnSpc>
              <a:buNone/>
            </a:pPr>
            <a:r>
              <a:rPr lang="en-US" sz="1750" dirty="0">
                <a:solidFill>
                  <a:srgbClr val="383838"/>
                </a:solidFill>
                <a:latin typeface="DM Sans" pitchFamily="34" charset="0"/>
                <a:ea typeface="DM Sans" pitchFamily="34" charset="-122"/>
                <a:cs typeface="DM Sans" pitchFamily="34" charset="-120"/>
              </a:rPr>
              <a:t>It offers a wide range of integrations with other tools and services, enhancing flexibility and customization.</a:t>
            </a:r>
            <a:endParaRPr lang="en-US" sz="1750" dirty="0"/>
          </a:p>
        </p:txBody>
      </p:sp>
      <p:sp>
        <p:nvSpPr>
          <p:cNvPr id="12" name="Shape 10"/>
          <p:cNvSpPr/>
          <p:nvPr/>
        </p:nvSpPr>
        <p:spPr>
          <a:xfrm>
            <a:off x="5254704" y="5542240"/>
            <a:ext cx="8468558" cy="15240"/>
          </a:xfrm>
          <a:prstGeom prst="roundRect">
            <a:avLst>
              <a:gd name="adj" fmla="val 223256"/>
            </a:avLst>
          </a:prstGeom>
          <a:solidFill>
            <a:srgbClr val="D8D4D4"/>
          </a:solidFill>
          <a:ln/>
        </p:spPr>
      </p:sp>
      <p:sp>
        <p:nvSpPr>
          <p:cNvPr id="13" name="Shape 11"/>
          <p:cNvSpPr/>
          <p:nvPr/>
        </p:nvSpPr>
        <p:spPr>
          <a:xfrm>
            <a:off x="793790" y="5670828"/>
            <a:ext cx="6521410" cy="1687592"/>
          </a:xfrm>
          <a:prstGeom prst="roundRect">
            <a:avLst>
              <a:gd name="adj" fmla="val 2016"/>
            </a:avLst>
          </a:prstGeom>
          <a:solidFill>
            <a:srgbClr val="F2EEEE"/>
          </a:solidFill>
          <a:ln/>
        </p:spPr>
      </p:sp>
      <p:sp>
        <p:nvSpPr>
          <p:cNvPr id="14" name="Text 12"/>
          <p:cNvSpPr/>
          <p:nvPr/>
        </p:nvSpPr>
        <p:spPr>
          <a:xfrm>
            <a:off x="1020604" y="6287810"/>
            <a:ext cx="151090" cy="453509"/>
          </a:xfrm>
          <a:prstGeom prst="rect">
            <a:avLst/>
          </a:prstGeom>
          <a:noFill/>
          <a:ln/>
        </p:spPr>
        <p:txBody>
          <a:bodyPr wrap="none" lIns="0" tIns="0" rIns="0" bIns="0" rtlCol="0" anchor="t"/>
          <a:lstStyle/>
          <a:p>
            <a:pPr algn="ctr" indent="0" marL="0">
              <a:lnSpc>
                <a:spcPts val="3550"/>
              </a:lnSpc>
              <a:buNone/>
            </a:pPr>
            <a:r>
              <a:rPr lang="en-US" sz="2200" dirty="0">
                <a:solidFill>
                  <a:srgbClr val="383838"/>
                </a:solidFill>
                <a:latin typeface="PT Serif" pitchFamily="34" charset="0"/>
                <a:ea typeface="PT Serif" pitchFamily="34" charset="-122"/>
                <a:cs typeface="PT Serif" pitchFamily="34" charset="-120"/>
              </a:rPr>
              <a:t>3</a:t>
            </a:r>
            <a:endParaRPr lang="en-US" sz="2200" dirty="0"/>
          </a:p>
        </p:txBody>
      </p:sp>
      <p:sp>
        <p:nvSpPr>
          <p:cNvPr id="15" name="Text 13"/>
          <p:cNvSpPr/>
          <p:nvPr/>
        </p:nvSpPr>
        <p:spPr>
          <a:xfrm>
            <a:off x="7542014" y="5897642"/>
            <a:ext cx="4207193" cy="372070"/>
          </a:xfrm>
          <a:prstGeom prst="rect">
            <a:avLst/>
          </a:prstGeom>
          <a:noFill/>
          <a:ln/>
        </p:spPr>
        <p:txBody>
          <a:bodyPr wrap="none" lIns="0" tIns="0" rIns="0" bIns="0" rtlCol="0" anchor="t"/>
          <a:lstStyle/>
          <a:p>
            <a:pPr algn="l" indent="0" marL="0">
              <a:lnSpc>
                <a:spcPts val="2900"/>
              </a:lnSpc>
              <a:buNone/>
            </a:pPr>
            <a:r>
              <a:rPr lang="en-US" sz="2300" dirty="0">
                <a:solidFill>
                  <a:srgbClr val="383838"/>
                </a:solidFill>
                <a:latin typeface="PT Serif" pitchFamily="34" charset="0"/>
                <a:ea typeface="PT Serif" pitchFamily="34" charset="-122"/>
                <a:cs typeface="PT Serif" pitchFamily="34" charset="-120"/>
              </a:rPr>
              <a:t>Strong Community and Support</a:t>
            </a:r>
            <a:endParaRPr lang="en-US" sz="2300" dirty="0"/>
          </a:p>
        </p:txBody>
      </p:sp>
      <p:sp>
        <p:nvSpPr>
          <p:cNvPr id="16" name="Text 14"/>
          <p:cNvSpPr/>
          <p:nvPr/>
        </p:nvSpPr>
        <p:spPr>
          <a:xfrm>
            <a:off x="7542014" y="6405801"/>
            <a:ext cx="6067782" cy="725805"/>
          </a:xfrm>
          <a:prstGeom prst="rect">
            <a:avLst/>
          </a:prstGeom>
          <a:noFill/>
          <a:ln/>
        </p:spPr>
        <p:txBody>
          <a:bodyPr wrap="square" lIns="0" tIns="0" rIns="0" bIns="0" rtlCol="0" anchor="t"/>
          <a:lstStyle/>
          <a:p>
            <a:pPr algn="l" indent="0" marL="0">
              <a:lnSpc>
                <a:spcPts val="2850"/>
              </a:lnSpc>
              <a:buNone/>
            </a:pPr>
            <a:r>
              <a:rPr lang="en-US" sz="1750" dirty="0">
                <a:solidFill>
                  <a:srgbClr val="383838"/>
                </a:solidFill>
                <a:latin typeface="DM Sans" pitchFamily="34" charset="0"/>
                <a:ea typeface="DM Sans" pitchFamily="34" charset="-122"/>
                <a:cs typeface="DM Sans" pitchFamily="34" charset="-120"/>
              </a:rPr>
              <a:t>Databricks has a large and active community, providing ample resources and support for users.</a:t>
            </a:r>
            <a:endParaRPr lang="en-US" sz="175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793790" y="1181100"/>
            <a:ext cx="12342614" cy="744260"/>
          </a:xfrm>
          <a:prstGeom prst="rect">
            <a:avLst/>
          </a:prstGeom>
          <a:noFill/>
          <a:ln/>
        </p:spPr>
        <p:txBody>
          <a:bodyPr wrap="none" lIns="0" tIns="0" rIns="0" bIns="0" rtlCol="0" anchor="t"/>
          <a:lstStyle/>
          <a:p>
            <a:pPr indent="0" marL="0">
              <a:lnSpc>
                <a:spcPts val="5850"/>
              </a:lnSpc>
              <a:buNone/>
            </a:pPr>
            <a:r>
              <a:rPr lang="en-US" sz="4650" dirty="0">
                <a:solidFill>
                  <a:srgbClr val="020202"/>
                </a:solidFill>
                <a:latin typeface="PT Serif" pitchFamily="34" charset="0"/>
                <a:ea typeface="PT Serif" pitchFamily="34" charset="-122"/>
                <a:cs typeface="PT Serif" pitchFamily="34" charset="-120"/>
              </a:rPr>
              <a:t>DataBricks Real World Application: Healthcare</a:t>
            </a:r>
            <a:endParaRPr lang="en-US" sz="4650" dirty="0"/>
          </a:p>
        </p:txBody>
      </p:sp>
      <p:pic>
        <p:nvPicPr>
          <p:cNvPr id="3" name="Image 0" descr="preencoded.png">    </p:cNvPr>
          <p:cNvPicPr>
            <a:picLocks noChangeAspect="1"/>
          </p:cNvPicPr>
          <p:nvPr/>
        </p:nvPicPr>
        <p:blipFill>
          <a:blip r:embed="rId1"/>
          <a:stretch>
            <a:fillRect/>
          </a:stretch>
        </p:blipFill>
        <p:spPr>
          <a:xfrm>
            <a:off x="793790" y="2520672"/>
            <a:ext cx="6244709" cy="4272677"/>
          </a:xfrm>
          <a:prstGeom prst="rect">
            <a:avLst/>
          </a:prstGeom>
        </p:spPr>
      </p:pic>
      <p:sp>
        <p:nvSpPr>
          <p:cNvPr id="4" name="Text 1"/>
          <p:cNvSpPr/>
          <p:nvPr/>
        </p:nvSpPr>
        <p:spPr>
          <a:xfrm>
            <a:off x="7599521" y="2469594"/>
            <a:ext cx="6244709" cy="1088708"/>
          </a:xfrm>
          <a:prstGeom prst="rect">
            <a:avLst/>
          </a:prstGeom>
          <a:noFill/>
          <a:ln/>
        </p:spPr>
        <p:txBody>
          <a:bodyPr wrap="square" lIns="0" tIns="0" rIns="0" bIns="0" rtlCol="0" anchor="t"/>
          <a:lstStyle/>
          <a:p>
            <a:pPr indent="0" marL="0">
              <a:lnSpc>
                <a:spcPts val="2850"/>
              </a:lnSpc>
              <a:buNone/>
            </a:pPr>
            <a:r>
              <a:rPr lang="en-US" sz="1750" dirty="0">
                <a:solidFill>
                  <a:srgbClr val="383838"/>
                </a:solidFill>
                <a:latin typeface="DM Sans" pitchFamily="34" charset="0"/>
                <a:ea typeface="DM Sans" pitchFamily="34" charset="-122"/>
                <a:cs typeface="DM Sans" pitchFamily="34" charset="-120"/>
              </a:rPr>
              <a:t>Imagine a large hospital system leveraging Databricks to analyze vast datasets of patient records, medical images, and research findings.</a:t>
            </a:r>
            <a:endParaRPr lang="en-US" sz="1750" dirty="0"/>
          </a:p>
        </p:txBody>
      </p:sp>
      <p:sp>
        <p:nvSpPr>
          <p:cNvPr id="5" name="Text 2"/>
          <p:cNvSpPr/>
          <p:nvPr/>
        </p:nvSpPr>
        <p:spPr>
          <a:xfrm>
            <a:off x="7599521" y="3762375"/>
            <a:ext cx="6244709" cy="2903220"/>
          </a:xfrm>
          <a:prstGeom prst="rect">
            <a:avLst/>
          </a:prstGeom>
          <a:noFill/>
          <a:ln/>
        </p:spPr>
        <p:txBody>
          <a:bodyPr wrap="square" lIns="0" tIns="0" rIns="0" bIns="0" rtlCol="0" anchor="t"/>
          <a:lstStyle/>
          <a:p>
            <a:pPr indent="0" marL="0">
              <a:lnSpc>
                <a:spcPts val="2850"/>
              </a:lnSpc>
              <a:buNone/>
            </a:pPr>
            <a:r>
              <a:rPr lang="en-US" sz="1750" dirty="0">
                <a:solidFill>
                  <a:srgbClr val="383838"/>
                </a:solidFill>
                <a:latin typeface="DM Sans" pitchFamily="34" charset="0"/>
                <a:ea typeface="DM Sans" pitchFamily="34" charset="-122"/>
                <a:cs typeface="DM Sans" pitchFamily="34" charset="-120"/>
              </a:rPr>
              <a:t>This allows for more accurate diagnoses, personalized treatment plans, and improved patient outcomes—leading to enhanced care and reduced costs. The platform's real-time monitoring capabilities enable rapid responses to critical situations, optimizing resource allocation and improving overall efficiency. Secure and compliant handling of sensitive patient information is ensured, accelerating research and improving clinical decision-making.</a:t>
            </a:r>
            <a:endParaRPr lang="en-US" sz="17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793790" y="1483638"/>
            <a:ext cx="7068145" cy="744260"/>
          </a:xfrm>
          <a:prstGeom prst="rect">
            <a:avLst/>
          </a:prstGeom>
          <a:noFill/>
          <a:ln/>
        </p:spPr>
        <p:txBody>
          <a:bodyPr wrap="none" lIns="0" tIns="0" rIns="0" bIns="0" rtlCol="0" anchor="t"/>
          <a:lstStyle/>
          <a:p>
            <a:pPr indent="0" marL="0">
              <a:lnSpc>
                <a:spcPts val="5850"/>
              </a:lnSpc>
              <a:buNone/>
            </a:pPr>
            <a:r>
              <a:rPr lang="en-US" sz="4650" dirty="0">
                <a:solidFill>
                  <a:srgbClr val="020202"/>
                </a:solidFill>
                <a:latin typeface="PT Serif" pitchFamily="34" charset="0"/>
                <a:ea typeface="PT Serif" pitchFamily="34" charset="-122"/>
                <a:cs typeface="PT Serif" pitchFamily="34" charset="-120"/>
              </a:rPr>
              <a:t>Conclusion and Thank You</a:t>
            </a:r>
            <a:endParaRPr lang="en-US" sz="4650" dirty="0"/>
          </a:p>
        </p:txBody>
      </p:sp>
      <p:pic>
        <p:nvPicPr>
          <p:cNvPr id="3" name="Image 0" descr="preencoded.png">    </p:cNvPr>
          <p:cNvPicPr>
            <a:picLocks noChangeAspect="1"/>
          </p:cNvPicPr>
          <p:nvPr/>
        </p:nvPicPr>
        <p:blipFill>
          <a:blip r:embed="rId1"/>
          <a:stretch>
            <a:fillRect/>
          </a:stretch>
        </p:blipFill>
        <p:spPr>
          <a:xfrm>
            <a:off x="793790" y="2681526"/>
            <a:ext cx="4120753" cy="2546747"/>
          </a:xfrm>
          <a:prstGeom prst="rect">
            <a:avLst/>
          </a:prstGeom>
        </p:spPr>
      </p:pic>
      <p:sp>
        <p:nvSpPr>
          <p:cNvPr id="4" name="Text 1"/>
          <p:cNvSpPr/>
          <p:nvPr/>
        </p:nvSpPr>
        <p:spPr>
          <a:xfrm>
            <a:off x="793790" y="5511760"/>
            <a:ext cx="2977039" cy="372070"/>
          </a:xfrm>
          <a:prstGeom prst="rect">
            <a:avLst/>
          </a:prstGeom>
          <a:noFill/>
          <a:ln/>
        </p:spPr>
        <p:txBody>
          <a:bodyPr wrap="none" lIns="0" tIns="0" rIns="0" bIns="0" rtlCol="0" anchor="t"/>
          <a:lstStyle/>
          <a:p>
            <a:pPr algn="l" indent="0" marL="0">
              <a:lnSpc>
                <a:spcPts val="2900"/>
              </a:lnSpc>
              <a:buNone/>
            </a:pPr>
            <a:r>
              <a:rPr lang="en-US" sz="2300" dirty="0">
                <a:solidFill>
                  <a:srgbClr val="383838"/>
                </a:solidFill>
                <a:latin typeface="PT Serif" pitchFamily="34" charset="0"/>
                <a:ea typeface="PT Serif" pitchFamily="34" charset="-122"/>
                <a:cs typeface="PT Serif" pitchFamily="34" charset="-120"/>
              </a:rPr>
              <a:t>Data-Driven Insights</a:t>
            </a:r>
            <a:endParaRPr lang="en-US" sz="2300" dirty="0"/>
          </a:p>
        </p:txBody>
      </p:sp>
      <p:sp>
        <p:nvSpPr>
          <p:cNvPr id="5" name="Text 2"/>
          <p:cNvSpPr/>
          <p:nvPr/>
        </p:nvSpPr>
        <p:spPr>
          <a:xfrm>
            <a:off x="793790" y="6019919"/>
            <a:ext cx="4120753" cy="725805"/>
          </a:xfrm>
          <a:prstGeom prst="rect">
            <a:avLst/>
          </a:prstGeom>
          <a:noFill/>
          <a:ln/>
        </p:spPr>
        <p:txBody>
          <a:bodyPr wrap="square" lIns="0" tIns="0" rIns="0" bIns="0" rtlCol="0" anchor="t"/>
          <a:lstStyle/>
          <a:p>
            <a:pPr algn="l" indent="0" marL="0">
              <a:lnSpc>
                <a:spcPts val="2850"/>
              </a:lnSpc>
              <a:buNone/>
            </a:pPr>
            <a:r>
              <a:rPr lang="en-US" sz="1750" dirty="0">
                <a:solidFill>
                  <a:srgbClr val="383838"/>
                </a:solidFill>
                <a:latin typeface="DM Sans" pitchFamily="34" charset="0"/>
                <a:ea typeface="DM Sans" pitchFamily="34" charset="-122"/>
                <a:cs typeface="DM Sans" pitchFamily="34" charset="-120"/>
              </a:rPr>
              <a:t>Unlocking the power of data for better decision-making.</a:t>
            </a:r>
            <a:endParaRPr lang="en-US" sz="1750" dirty="0"/>
          </a:p>
        </p:txBody>
      </p:sp>
      <p:pic>
        <p:nvPicPr>
          <p:cNvPr id="6" name="Image 1" descr="preencoded.png">    </p:cNvPr>
          <p:cNvPicPr>
            <a:picLocks noChangeAspect="1"/>
          </p:cNvPicPr>
          <p:nvPr/>
        </p:nvPicPr>
        <p:blipFill>
          <a:blip r:embed="rId2"/>
          <a:stretch>
            <a:fillRect/>
          </a:stretch>
        </p:blipFill>
        <p:spPr>
          <a:xfrm>
            <a:off x="5254704" y="2681526"/>
            <a:ext cx="4120872" cy="2546866"/>
          </a:xfrm>
          <a:prstGeom prst="rect">
            <a:avLst/>
          </a:prstGeom>
        </p:spPr>
      </p:pic>
      <p:sp>
        <p:nvSpPr>
          <p:cNvPr id="7" name="Text 3"/>
          <p:cNvSpPr/>
          <p:nvPr/>
        </p:nvSpPr>
        <p:spPr>
          <a:xfrm>
            <a:off x="5254704" y="5511879"/>
            <a:ext cx="2977039" cy="372070"/>
          </a:xfrm>
          <a:prstGeom prst="rect">
            <a:avLst/>
          </a:prstGeom>
          <a:noFill/>
          <a:ln/>
        </p:spPr>
        <p:txBody>
          <a:bodyPr wrap="none" lIns="0" tIns="0" rIns="0" bIns="0" rtlCol="0" anchor="t"/>
          <a:lstStyle/>
          <a:p>
            <a:pPr algn="l" indent="0" marL="0">
              <a:lnSpc>
                <a:spcPts val="2900"/>
              </a:lnSpc>
              <a:buNone/>
            </a:pPr>
            <a:r>
              <a:rPr lang="en-US" sz="2300" dirty="0">
                <a:solidFill>
                  <a:srgbClr val="383838"/>
                </a:solidFill>
                <a:latin typeface="PT Serif" pitchFamily="34" charset="0"/>
                <a:ea typeface="PT Serif" pitchFamily="34" charset="-122"/>
                <a:cs typeface="PT Serif" pitchFamily="34" charset="-120"/>
              </a:rPr>
              <a:t>Strong Partnerships</a:t>
            </a:r>
            <a:endParaRPr lang="en-US" sz="2300" dirty="0"/>
          </a:p>
        </p:txBody>
      </p:sp>
      <p:sp>
        <p:nvSpPr>
          <p:cNvPr id="8" name="Text 4"/>
          <p:cNvSpPr/>
          <p:nvPr/>
        </p:nvSpPr>
        <p:spPr>
          <a:xfrm>
            <a:off x="5254704" y="6020038"/>
            <a:ext cx="4120872" cy="725805"/>
          </a:xfrm>
          <a:prstGeom prst="rect">
            <a:avLst/>
          </a:prstGeom>
          <a:noFill/>
          <a:ln/>
        </p:spPr>
        <p:txBody>
          <a:bodyPr wrap="square" lIns="0" tIns="0" rIns="0" bIns="0" rtlCol="0" anchor="t"/>
          <a:lstStyle/>
          <a:p>
            <a:pPr algn="l" indent="0" marL="0">
              <a:lnSpc>
                <a:spcPts val="2850"/>
              </a:lnSpc>
              <a:buNone/>
            </a:pPr>
            <a:r>
              <a:rPr lang="en-US" sz="1750" dirty="0">
                <a:solidFill>
                  <a:srgbClr val="383838"/>
                </a:solidFill>
                <a:latin typeface="DM Sans" pitchFamily="34" charset="0"/>
                <a:ea typeface="DM Sans" pitchFamily="34" charset="-122"/>
                <a:cs typeface="DM Sans" pitchFamily="34" charset="-120"/>
              </a:rPr>
              <a:t>Working together to achieve your business goals.</a:t>
            </a:r>
            <a:endParaRPr lang="en-US" sz="1750" dirty="0"/>
          </a:p>
        </p:txBody>
      </p:sp>
      <p:pic>
        <p:nvPicPr>
          <p:cNvPr id="9" name="Image 2" descr="preencoded.png">    </p:cNvPr>
          <p:cNvPicPr>
            <a:picLocks noChangeAspect="1"/>
          </p:cNvPicPr>
          <p:nvPr/>
        </p:nvPicPr>
        <p:blipFill>
          <a:blip r:embed="rId3"/>
          <a:stretch>
            <a:fillRect/>
          </a:stretch>
        </p:blipFill>
        <p:spPr>
          <a:xfrm>
            <a:off x="9715738" y="2681526"/>
            <a:ext cx="4120753" cy="2546747"/>
          </a:xfrm>
          <a:prstGeom prst="rect">
            <a:avLst/>
          </a:prstGeom>
        </p:spPr>
      </p:pic>
      <p:sp>
        <p:nvSpPr>
          <p:cNvPr id="10" name="Text 5"/>
          <p:cNvSpPr/>
          <p:nvPr/>
        </p:nvSpPr>
        <p:spPr>
          <a:xfrm>
            <a:off x="9715738" y="5511760"/>
            <a:ext cx="3053120" cy="372070"/>
          </a:xfrm>
          <a:prstGeom prst="rect">
            <a:avLst/>
          </a:prstGeom>
          <a:noFill/>
          <a:ln/>
        </p:spPr>
        <p:txBody>
          <a:bodyPr wrap="none" lIns="0" tIns="0" rIns="0" bIns="0" rtlCol="0" anchor="t"/>
          <a:lstStyle/>
          <a:p>
            <a:pPr algn="l" indent="0" marL="0">
              <a:lnSpc>
                <a:spcPts val="2900"/>
              </a:lnSpc>
              <a:buNone/>
            </a:pPr>
            <a:r>
              <a:rPr lang="en-US" sz="2300" dirty="0">
                <a:solidFill>
                  <a:srgbClr val="383838"/>
                </a:solidFill>
                <a:latin typeface="PT Serif" pitchFamily="34" charset="0"/>
                <a:ea typeface="PT Serif" pitchFamily="34" charset="-122"/>
                <a:cs typeface="PT Serif" pitchFamily="34" charset="-120"/>
              </a:rPr>
              <a:t>Future-Proof Solutions</a:t>
            </a:r>
            <a:endParaRPr lang="en-US" sz="2300" dirty="0"/>
          </a:p>
        </p:txBody>
      </p:sp>
      <p:sp>
        <p:nvSpPr>
          <p:cNvPr id="11" name="Text 6"/>
          <p:cNvSpPr/>
          <p:nvPr/>
        </p:nvSpPr>
        <p:spPr>
          <a:xfrm>
            <a:off x="9715738" y="6019919"/>
            <a:ext cx="4120753" cy="725805"/>
          </a:xfrm>
          <a:prstGeom prst="rect">
            <a:avLst/>
          </a:prstGeom>
          <a:noFill/>
          <a:ln/>
        </p:spPr>
        <p:txBody>
          <a:bodyPr wrap="square" lIns="0" tIns="0" rIns="0" bIns="0" rtlCol="0" anchor="t"/>
          <a:lstStyle/>
          <a:p>
            <a:pPr algn="l" indent="0" marL="0">
              <a:lnSpc>
                <a:spcPts val="2850"/>
              </a:lnSpc>
              <a:buNone/>
            </a:pPr>
            <a:r>
              <a:rPr lang="en-US" sz="1750" dirty="0">
                <a:solidFill>
                  <a:srgbClr val="383838"/>
                </a:solidFill>
                <a:latin typeface="DM Sans" pitchFamily="34" charset="0"/>
                <a:ea typeface="DM Sans" pitchFamily="34" charset="-122"/>
                <a:cs typeface="DM Sans" pitchFamily="34" charset="-120"/>
              </a:rPr>
              <a:t>Investing in tomorrow's technology today.</a:t>
            </a:r>
            <a:endParaRPr lang="en-US" sz="17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9</Slides>
  <Notes>9</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9</vt:i4>
      </vt:variant>
    </vt:vector>
  </HeadingPairs>
  <TitlesOfParts>
    <vt:vector size="12"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2025-01-10T02:54:19Z</dcterms:created>
  <dcterms:modified xsi:type="dcterms:W3CDTF">2025-01-10T02:54:19Z</dcterms:modified>
</cp:coreProperties>
</file>